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6" r:id="rId3"/>
    <p:sldId id="267" r:id="rId4"/>
    <p:sldId id="274" r:id="rId5"/>
    <p:sldId id="272" r:id="rId6"/>
    <p:sldId id="277" r:id="rId7"/>
    <p:sldId id="268" r:id="rId8"/>
    <p:sldId id="269" r:id="rId9"/>
    <p:sldId id="275" r:id="rId10"/>
    <p:sldId id="262" r:id="rId11"/>
    <p:sldId id="273" r:id="rId12"/>
    <p:sldId id="261" r:id="rId13"/>
    <p:sldId id="264" r:id="rId14"/>
    <p:sldId id="265" r:id="rId15"/>
    <p:sldId id="276" r:id="rId16"/>
    <p:sldId id="263" r:id="rId17"/>
    <p:sldId id="271" r:id="rId18"/>
    <p:sldId id="270"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C208"/>
    <a:srgbClr val="005A00"/>
    <a:srgbClr val="00A3A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C63ED-3FB7-4710-8E07-5F652438E9F1}" type="datetimeFigureOut">
              <a:rPr lang="en-US" smtClean="0"/>
              <a:t>7/1/22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105AF-AEB2-4B77-82FF-4CA9B6029736}" type="slidenum">
              <a:rPr lang="en-US" smtClean="0"/>
              <a:t>‹#›</a:t>
            </a:fld>
            <a:endParaRPr lang="en-US"/>
          </a:p>
        </p:txBody>
      </p:sp>
    </p:spTree>
    <p:extLst>
      <p:ext uri="{BB962C8B-B14F-4D97-AF65-F5344CB8AC3E}">
        <p14:creationId xmlns:p14="http://schemas.microsoft.com/office/powerpoint/2010/main" val="108492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Good</a:t>
            </a:r>
            <a:r>
              <a:rPr lang="en-US" baseline="0" dirty="0"/>
              <a:t> afternoon, my name is Alberto Tonda and the title of our submission to HUMIES is “Evolutionary Algorithms for Primer Discovery”.</a:t>
            </a:r>
            <a:endParaRPr lang="en-US" dirty="0"/>
          </a:p>
        </p:txBody>
      </p:sp>
      <p:sp>
        <p:nvSpPr>
          <p:cNvPr id="4" name="Espace réservé du numéro de diapositive 3"/>
          <p:cNvSpPr>
            <a:spLocks noGrp="1"/>
          </p:cNvSpPr>
          <p:nvPr>
            <p:ph type="sldNum" sz="quarter" idx="10"/>
          </p:nvPr>
        </p:nvSpPr>
        <p:spPr/>
        <p:txBody>
          <a:bodyPr/>
          <a:lstStyle/>
          <a:p>
            <a:fld id="{5A9105AF-AEB2-4B77-82FF-4CA9B6029736}" type="slidenum">
              <a:rPr lang="en-US" smtClean="0"/>
              <a:t>1</a:t>
            </a:fld>
            <a:endParaRPr lang="en-US"/>
          </a:p>
        </p:txBody>
      </p:sp>
    </p:spTree>
    <p:extLst>
      <p:ext uri="{BB962C8B-B14F-4D97-AF65-F5344CB8AC3E}">
        <p14:creationId xmlns:p14="http://schemas.microsoft.com/office/powerpoint/2010/main" val="191294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Test kits are based around primers, short sequences of RNA, that</a:t>
            </a:r>
            <a:r>
              <a:rPr lang="en-US" baseline="0" dirty="0"/>
              <a:t> can vary between 18 and 26 base pairs. Primers should be characteristic of a specific virus or variant: in other words, these subsequences should appear in the genome of almost every sample of the target virus, and almost never appear in the genome of related variants or in other kinds of virus. This is a particular complex task for variants, as they differ from the original strain only by a few mutations.</a:t>
            </a:r>
          </a:p>
          <a:p>
            <a:endParaRPr lang="en-US" baseline="0" dirty="0"/>
          </a:p>
          <a:p>
            <a:r>
              <a:rPr lang="en-US" baseline="0" dirty="0"/>
              <a:t>There are also other requirements for good candidate primers: for example, their melting temperature should be in a specific range, to make them usable in real-world conditions; or there should be a presence of specific base pairs around the beginning or the end of the sequence, to facilitate the reactions in which they are going to be used.</a:t>
            </a:r>
            <a:endParaRPr lang="en-US" dirty="0"/>
          </a:p>
        </p:txBody>
      </p:sp>
      <p:sp>
        <p:nvSpPr>
          <p:cNvPr id="4" name="Espace réservé du numéro de diapositive 3"/>
          <p:cNvSpPr>
            <a:spLocks noGrp="1"/>
          </p:cNvSpPr>
          <p:nvPr>
            <p:ph type="sldNum" sz="quarter" idx="10"/>
          </p:nvPr>
        </p:nvSpPr>
        <p:spPr/>
        <p:txBody>
          <a:bodyPr/>
          <a:lstStyle/>
          <a:p>
            <a:fld id="{0181F423-382F-4D5B-9367-1866BBC4E845}" type="slidenum">
              <a:rPr lang="en-US" smtClean="0"/>
              <a:t>2</a:t>
            </a:fld>
            <a:endParaRPr lang="en-US"/>
          </a:p>
        </p:txBody>
      </p:sp>
    </p:spTree>
    <p:extLst>
      <p:ext uri="{BB962C8B-B14F-4D97-AF65-F5344CB8AC3E}">
        <p14:creationId xmlns:p14="http://schemas.microsoft.com/office/powerpoint/2010/main" val="57551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Once a primer is identified, a procedure</a:t>
            </a:r>
            <a:r>
              <a:rPr lang="en-US" baseline="0" dirty="0"/>
              <a:t> like quantitative real-time polymerase chain reaction can be used. The primer, here called forward primer, will attach to a part of the viral genome. A second sequence, called reverse primer, that can be straightforwardly computed from the first, will attach to another part of the viral genome. The sequence identified by the forward and reverse primer will then be amplified by the polymerase chain reaction, up to the point that it can be detected. If the primers do not attach, the reaction does not start and the test will be negative.</a:t>
            </a:r>
            <a:endParaRPr lang="en-US" dirty="0"/>
          </a:p>
        </p:txBody>
      </p:sp>
      <p:sp>
        <p:nvSpPr>
          <p:cNvPr id="4" name="Espace réservé du numéro de diapositive 3"/>
          <p:cNvSpPr>
            <a:spLocks noGrp="1"/>
          </p:cNvSpPr>
          <p:nvPr>
            <p:ph type="sldNum" sz="quarter" idx="10"/>
          </p:nvPr>
        </p:nvSpPr>
        <p:spPr/>
        <p:txBody>
          <a:bodyPr/>
          <a:lstStyle/>
          <a:p>
            <a:fld id="{0181F423-382F-4D5B-9367-1866BBC4E845}" type="slidenum">
              <a:rPr lang="en-US" smtClean="0"/>
              <a:t>3</a:t>
            </a:fld>
            <a:endParaRPr lang="en-US"/>
          </a:p>
        </p:txBody>
      </p:sp>
    </p:spTree>
    <p:extLst>
      <p:ext uri="{BB962C8B-B14F-4D97-AF65-F5344CB8AC3E}">
        <p14:creationId xmlns:p14="http://schemas.microsoft.com/office/powerpoint/2010/main" val="17678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We are using a fixed length</a:t>
            </a:r>
            <a:r>
              <a:rPr lang="en-US" baseline="0" dirty="0"/>
              <a:t> to compare our results against other techniques, that also produced primers of size 21.</a:t>
            </a:r>
            <a:endParaRPr lang="en-US" dirty="0"/>
          </a:p>
        </p:txBody>
      </p:sp>
      <p:sp>
        <p:nvSpPr>
          <p:cNvPr id="4" name="Espace réservé du numéro de diapositive 3"/>
          <p:cNvSpPr>
            <a:spLocks noGrp="1"/>
          </p:cNvSpPr>
          <p:nvPr>
            <p:ph type="sldNum" sz="quarter" idx="10"/>
          </p:nvPr>
        </p:nvSpPr>
        <p:spPr/>
        <p:txBody>
          <a:bodyPr/>
          <a:lstStyle/>
          <a:p>
            <a:fld id="{0181F423-382F-4D5B-9367-1866BBC4E845}" type="slidenum">
              <a:rPr lang="en-US" smtClean="0"/>
              <a:t>7</a:t>
            </a:fld>
            <a:endParaRPr lang="en-US"/>
          </a:p>
        </p:txBody>
      </p:sp>
    </p:spTree>
    <p:extLst>
      <p:ext uri="{BB962C8B-B14F-4D97-AF65-F5344CB8AC3E}">
        <p14:creationId xmlns:p14="http://schemas.microsoft.com/office/powerpoint/2010/main" val="407190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We are</a:t>
            </a:r>
            <a:r>
              <a:rPr lang="en-US" baseline="0" dirty="0"/>
              <a:t> also trying to keep the presence of ‘C’ and ‘G’ base pairs close to 50% of the candidate primer, that is important for the following reaction…</a:t>
            </a:r>
          </a:p>
          <a:p>
            <a:r>
              <a:rPr lang="en-US" baseline="0" dirty="0"/>
              <a:t>Melting temperature that is important for real-world usability of the candidate primer</a:t>
            </a:r>
            <a:endParaRPr lang="en-US" dirty="0"/>
          </a:p>
        </p:txBody>
      </p:sp>
      <p:sp>
        <p:nvSpPr>
          <p:cNvPr id="4" name="Espace réservé du numéro de diapositive 3"/>
          <p:cNvSpPr>
            <a:spLocks noGrp="1"/>
          </p:cNvSpPr>
          <p:nvPr>
            <p:ph type="sldNum" sz="quarter" idx="10"/>
          </p:nvPr>
        </p:nvSpPr>
        <p:spPr/>
        <p:txBody>
          <a:bodyPr/>
          <a:lstStyle/>
          <a:p>
            <a:fld id="{0181F423-382F-4D5B-9367-1866BBC4E845}" type="slidenum">
              <a:rPr lang="en-US" smtClean="0"/>
              <a:t>8</a:t>
            </a:fld>
            <a:endParaRPr lang="en-US"/>
          </a:p>
        </p:txBody>
      </p:sp>
    </p:spTree>
    <p:extLst>
      <p:ext uri="{BB962C8B-B14F-4D97-AF65-F5344CB8AC3E}">
        <p14:creationId xmlns:p14="http://schemas.microsoft.com/office/powerpoint/2010/main" val="2993946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37638"/>
            <a:ext cx="4076700"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9308" y="2862269"/>
            <a:ext cx="314325" cy="42862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pic>
        <p:nvPicPr>
          <p:cNvPr id="10" name="Image 9">
            <a:extLst>
              <a:ext uri="{FF2B5EF4-FFF2-40B4-BE49-F238E27FC236}">
                <a16:creationId xmlns:a16="http://schemas.microsoft.com/office/drawing/2014/main" id="{0BA136EC-F916-4BA0-840B-3A2D3BEC36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852" y="1272218"/>
            <a:ext cx="1546667" cy="417777"/>
          </a:xfrm>
          <a:prstGeom prst="rect">
            <a:avLst/>
          </a:prstGeom>
        </p:spPr>
      </p:pic>
    </p:spTree>
    <p:extLst>
      <p:ext uri="{BB962C8B-B14F-4D97-AF65-F5344CB8AC3E}">
        <p14:creationId xmlns:p14="http://schemas.microsoft.com/office/powerpoint/2010/main" val="257732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852" y="1272218"/>
            <a:ext cx="1546667" cy="417778"/>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 y="2837638"/>
            <a:ext cx="4076190" cy="2790476"/>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80962" y="2109006"/>
            <a:ext cx="379159" cy="51703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1985871"/>
            <a:ext cx="9144000" cy="3106438"/>
          </a:xfrm>
          <a:prstGeom prst="rect">
            <a:avLst/>
          </a:prstGeom>
        </p:spPr>
        <p:txBody>
          <a:bodyPr anchor="t" anchorCtr="0">
            <a:normAutofit/>
          </a:bodyPr>
          <a:lstStyle>
            <a:lvl1pPr marL="0" indent="0" algn="l">
              <a:buFontTx/>
              <a:buNone/>
              <a:defRPr sz="6000">
                <a:solidFill>
                  <a:schemeClr val="bg1"/>
                </a:solidFill>
              </a:defRPr>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5092309"/>
            <a:ext cx="9144000" cy="654923"/>
          </a:xfrm>
          <a:prstGeom prst="rect">
            <a:avLst/>
          </a:prstGeom>
        </p:spPr>
        <p:txBody>
          <a:bodyPr/>
          <a:lstStyle>
            <a:lvl1pPr marL="0" indent="0" algn="l">
              <a:buNone/>
              <a:defRPr sz="2400">
                <a:solidFill>
                  <a:schemeClr val="accent4">
                    <a:lumMod val="40000"/>
                    <a:lumOff val="6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426193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assic slide, one colum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texte 4"/>
          <p:cNvSpPr>
            <a:spLocks noGrp="1"/>
          </p:cNvSpPr>
          <p:nvPr>
            <p:ph type="body" sz="quarter" idx="10"/>
          </p:nvPr>
        </p:nvSpPr>
        <p:spPr>
          <a:xfrm>
            <a:off x="838200" y="1423358"/>
            <a:ext cx="10515600" cy="467581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892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415981"/>
            <a:ext cx="10515600" cy="466020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itre 1"/>
          <p:cNvSpPr>
            <a:spLocks noGrp="1"/>
          </p:cNvSpPr>
          <p:nvPr>
            <p:ph type="title"/>
          </p:nvPr>
        </p:nvSpPr>
        <p:spPr>
          <a:xfrm>
            <a:off x="838200" y="365126"/>
            <a:ext cx="10515600" cy="868452"/>
          </a:xfrm>
          <a:prstGeom prst="rect">
            <a:avLst/>
          </a:prstGeom>
        </p:spPr>
        <p:txBody>
          <a:bodyPr vert="horz" lIns="91440" tIns="45720" rIns="91440" bIns="45720" rtlCol="0" anchor="ctr">
            <a:normAutofit/>
          </a:bodyPr>
          <a:lstStyle/>
          <a:p>
            <a:r>
              <a:rPr lang="fr-FR" dirty="0"/>
              <a:t>Modifiez le style du titre</a:t>
            </a:r>
          </a:p>
        </p:txBody>
      </p:sp>
      <p:sp>
        <p:nvSpPr>
          <p:cNvPr id="14" name="ZoneTexte 13">
            <a:extLst>
              <a:ext uri="{FF2B5EF4-FFF2-40B4-BE49-F238E27FC236}">
                <a16:creationId xmlns:a16="http://schemas.microsoft.com/office/drawing/2014/main" id="{D85EF67C-DB3C-4ADC-829F-14D87A8664F8}"/>
              </a:ext>
            </a:extLst>
          </p:cNvPr>
          <p:cNvSpPr txBox="1"/>
          <p:nvPr userDrawn="1"/>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a:t>
            </a:fld>
            <a:endParaRPr lang="fr-FR" sz="1200" b="0" dirty="0">
              <a:solidFill>
                <a:srgbClr val="00A3A6"/>
              </a:solidFill>
              <a:latin typeface="Raleway" panose="020B0503030101060003" pitchFamily="34" charset="0"/>
            </a:endParaRPr>
          </a:p>
        </p:txBody>
      </p:sp>
      <p:pic>
        <p:nvPicPr>
          <p:cNvPr id="15" name="Image 14">
            <a:extLst>
              <a:ext uri="{FF2B5EF4-FFF2-40B4-BE49-F238E27FC236}">
                <a16:creationId xmlns:a16="http://schemas.microsoft.com/office/drawing/2014/main" id="{C31A273F-8B3B-4FFA-A6A7-5A556F5FD6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76187"/>
            <a:ext cx="2000250" cy="800100"/>
          </a:xfrm>
          <a:prstGeom prst="rect">
            <a:avLst/>
          </a:prstGeom>
        </p:spPr>
      </p:pic>
      <p:sp>
        <p:nvSpPr>
          <p:cNvPr id="16" name="ZoneTexte 15">
            <a:extLst>
              <a:ext uri="{FF2B5EF4-FFF2-40B4-BE49-F238E27FC236}">
                <a16:creationId xmlns:a16="http://schemas.microsoft.com/office/drawing/2014/main" id="{DB30FD33-E435-4A46-B168-E07C4F5FE24A}"/>
              </a:ext>
            </a:extLst>
          </p:cNvPr>
          <p:cNvSpPr txBox="1"/>
          <p:nvPr userDrawn="1"/>
        </p:nvSpPr>
        <p:spPr>
          <a:xfrm>
            <a:off x="1142999" y="6350734"/>
            <a:ext cx="6716110" cy="253916"/>
          </a:xfrm>
          <a:prstGeom prst="rect">
            <a:avLst/>
          </a:prstGeom>
          <a:noFill/>
        </p:spPr>
        <p:txBody>
          <a:bodyPr wrap="square" rtlCol="0">
            <a:spAutoFit/>
          </a:bodyPr>
          <a:lstStyle/>
          <a:p>
            <a:r>
              <a:rPr lang="it-IT" sz="1000" dirty="0">
                <a:solidFill>
                  <a:srgbClr val="275662"/>
                </a:solidFill>
                <a:latin typeface="+mn-lt"/>
              </a:rPr>
              <a:t>EVOLUTIONARY ALGORITHMS FOR PRIMER</a:t>
            </a:r>
            <a:r>
              <a:rPr lang="it-IT" sz="1000" baseline="0" dirty="0">
                <a:solidFill>
                  <a:srgbClr val="275662"/>
                </a:solidFill>
                <a:latin typeface="+mn-lt"/>
              </a:rPr>
              <a:t> DISCOVERY</a:t>
            </a:r>
            <a:endParaRPr lang="fr-FR" sz="1000" dirty="0">
              <a:solidFill>
                <a:srgbClr val="275662"/>
              </a:solidFill>
              <a:latin typeface="+mn-lt"/>
            </a:endParaRPr>
          </a:p>
        </p:txBody>
      </p:sp>
      <p:sp>
        <p:nvSpPr>
          <p:cNvPr id="17" name="ZoneTexte 16">
            <a:extLst>
              <a:ext uri="{FF2B5EF4-FFF2-40B4-BE49-F238E27FC236}">
                <a16:creationId xmlns:a16="http://schemas.microsoft.com/office/drawing/2014/main" id="{8EB41401-1E18-450D-B56F-5BE5E627703C}"/>
              </a:ext>
            </a:extLst>
          </p:cNvPr>
          <p:cNvSpPr txBox="1"/>
          <p:nvPr userDrawn="1"/>
        </p:nvSpPr>
        <p:spPr>
          <a:xfrm>
            <a:off x="1142999" y="6533137"/>
            <a:ext cx="6716110" cy="253916"/>
          </a:xfrm>
          <a:prstGeom prst="rect">
            <a:avLst/>
          </a:prstGeom>
          <a:noFill/>
        </p:spPr>
        <p:txBody>
          <a:bodyPr wrap="square" rtlCol="0">
            <a:spAutoFit/>
          </a:bodyPr>
          <a:lstStyle/>
          <a:p>
            <a:r>
              <a:rPr lang="it-IT" sz="1000" dirty="0">
                <a:solidFill>
                  <a:srgbClr val="00A3A6"/>
                </a:solidFill>
                <a:latin typeface="+mj-lt"/>
              </a:rPr>
              <a:t>Alberto</a:t>
            </a:r>
            <a:r>
              <a:rPr lang="it-IT" sz="1000" baseline="0" dirty="0">
                <a:solidFill>
                  <a:srgbClr val="00A3A6"/>
                </a:solidFill>
                <a:latin typeface="+mj-lt"/>
              </a:rPr>
              <a:t> TONDA, Team EKINOCS, UMR 518 MIA, INRAe, Université Paris-Saclay</a:t>
            </a:r>
            <a:endParaRPr lang="fr-FR" sz="1000" dirty="0">
              <a:solidFill>
                <a:srgbClr val="00A3A6"/>
              </a:solidFill>
              <a:latin typeface="+mj-lt"/>
            </a:endParaRPr>
          </a:p>
        </p:txBody>
      </p:sp>
    </p:spTree>
    <p:extLst>
      <p:ext uri="{BB962C8B-B14F-4D97-AF65-F5344CB8AC3E}">
        <p14:creationId xmlns:p14="http://schemas.microsoft.com/office/powerpoint/2010/main" val="1139621121"/>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Lst>
  <p:txStyles>
    <p:titleStyle>
      <a:lvl1pPr marL="571500" indent="-571500" algn="l" defTabSz="914400" rtl="0" eaLnBrk="1" latinLnBrk="0" hangingPunct="1">
        <a:lnSpc>
          <a:spcPct val="90000"/>
        </a:lnSpc>
        <a:spcBef>
          <a:spcPct val="0"/>
        </a:spcBef>
        <a:buFontTx/>
        <a:buBlip>
          <a:blip r:embed="rId6"/>
        </a:buBlip>
        <a:defRPr sz="4400" b="1" kern="1200" baseline="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01/2021.01.20.427043" TargetMode="External"/><Relationship Id="rId2" Type="http://schemas.openxmlformats.org/officeDocument/2006/relationships/hyperlink" Target="https://doi.org/10.1145/3449639.3459359"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it-IT" dirty="0"/>
              <a:t>Evolutionary Algorithms for Primer Discovery</a:t>
            </a:r>
            <a:endParaRPr lang="fr-FR" dirty="0"/>
          </a:p>
        </p:txBody>
      </p:sp>
      <p:sp>
        <p:nvSpPr>
          <p:cNvPr id="5" name="Sous-titre 4"/>
          <p:cNvSpPr>
            <a:spLocks noGrp="1"/>
          </p:cNvSpPr>
          <p:nvPr>
            <p:ph type="subTitle" idx="1"/>
          </p:nvPr>
        </p:nvSpPr>
        <p:spPr>
          <a:xfrm>
            <a:off x="2401843" y="4214485"/>
            <a:ext cx="9144000" cy="654923"/>
          </a:xfrm>
        </p:spPr>
        <p:txBody>
          <a:bodyPr>
            <a:noAutofit/>
          </a:bodyPr>
          <a:lstStyle/>
          <a:p>
            <a:r>
              <a:rPr lang="fr-FR" u="sng" dirty="0"/>
              <a:t>Alberto Tonda</a:t>
            </a:r>
            <a:r>
              <a:rPr lang="fr-FR" dirty="0"/>
              <a:t>, </a:t>
            </a:r>
            <a:r>
              <a:rPr lang="fr-FR" i="1" dirty="0"/>
              <a:t>UMR 518 MIA-Paris, Paris, France</a:t>
            </a:r>
            <a:br>
              <a:rPr lang="fr-FR" i="1" dirty="0"/>
            </a:br>
            <a:r>
              <a:rPr lang="fr-FR" dirty="0"/>
              <a:t>E. </a:t>
            </a:r>
            <a:r>
              <a:rPr lang="fr-FR" dirty="0" err="1"/>
              <a:t>Claassen</a:t>
            </a:r>
            <a:r>
              <a:rPr lang="fr-FR" dirty="0"/>
              <a:t>, </a:t>
            </a:r>
            <a:r>
              <a:rPr lang="fr-FR" i="1" dirty="0" err="1"/>
              <a:t>Vrije</a:t>
            </a:r>
            <a:r>
              <a:rPr lang="fr-FR" i="1" dirty="0"/>
              <a:t> </a:t>
            </a:r>
            <a:r>
              <a:rPr lang="fr-FR" i="1" dirty="0" err="1"/>
              <a:t>Universiteit</a:t>
            </a:r>
            <a:r>
              <a:rPr lang="fr-FR" i="1" dirty="0"/>
              <a:t> Amsterdam, The </a:t>
            </a:r>
            <a:r>
              <a:rPr lang="fr-FR" i="1" dirty="0" err="1"/>
              <a:t>Netherlands</a:t>
            </a:r>
            <a:br>
              <a:rPr lang="fr-FR" dirty="0"/>
            </a:br>
            <a:r>
              <a:rPr lang="fr-FR" dirty="0"/>
              <a:t>J. </a:t>
            </a:r>
            <a:r>
              <a:rPr lang="fr-FR" dirty="0" err="1"/>
              <a:t>Garrsen</a:t>
            </a:r>
            <a:r>
              <a:rPr lang="fr-FR" dirty="0"/>
              <a:t>, A. D. </a:t>
            </a:r>
            <a:r>
              <a:rPr lang="fr-FR" dirty="0" err="1"/>
              <a:t>Kraneveld</a:t>
            </a:r>
            <a:r>
              <a:rPr lang="fr-FR" dirty="0"/>
              <a:t>, A. Lopez </a:t>
            </a:r>
            <a:r>
              <a:rPr lang="fr-FR" dirty="0" err="1"/>
              <a:t>Rincon</a:t>
            </a:r>
            <a:r>
              <a:rPr lang="fr-FR" dirty="0"/>
              <a:t>, </a:t>
            </a:r>
            <a:r>
              <a:rPr lang="fr-FR" i="1" dirty="0"/>
              <a:t>Utrecht </a:t>
            </a:r>
            <a:r>
              <a:rPr lang="fr-FR" i="1" dirty="0" err="1"/>
              <a:t>University</a:t>
            </a:r>
            <a:r>
              <a:rPr lang="fr-FR" i="1" dirty="0"/>
              <a:t>, The </a:t>
            </a:r>
            <a:r>
              <a:rPr lang="fr-FR" i="1" dirty="0" err="1"/>
              <a:t>Netherlands</a:t>
            </a:r>
            <a:br>
              <a:rPr lang="fr-FR" dirty="0"/>
            </a:br>
            <a:r>
              <a:rPr lang="fr-FR" dirty="0"/>
              <a:t>E. </a:t>
            </a:r>
            <a:r>
              <a:rPr lang="fr-FR" dirty="0" err="1"/>
              <a:t>Coz</a:t>
            </a:r>
            <a:r>
              <a:rPr lang="fr-FR" dirty="0"/>
              <a:t>, P. </a:t>
            </a:r>
            <a:r>
              <a:rPr lang="fr-FR" dirty="0" err="1"/>
              <a:t>Tabeling</a:t>
            </a:r>
            <a:r>
              <a:rPr lang="fr-FR" dirty="0"/>
              <a:t>, J. </a:t>
            </a:r>
            <a:r>
              <a:rPr lang="fr-FR" dirty="0" err="1"/>
              <a:t>Vanhomwegen</a:t>
            </a:r>
            <a:r>
              <a:rPr lang="fr-FR" dirty="0"/>
              <a:t>, </a:t>
            </a:r>
            <a:r>
              <a:rPr lang="fr-FR" i="1" dirty="0"/>
              <a:t>Institut Pasteur, Paris, France</a:t>
            </a:r>
            <a:br>
              <a:rPr lang="fr-FR" i="1" dirty="0"/>
            </a:br>
            <a:r>
              <a:rPr lang="fr-FR" dirty="0"/>
              <a:t>L. Mendoza Maldonado, </a:t>
            </a:r>
            <a:r>
              <a:rPr lang="fr-FR" i="1" dirty="0" err="1"/>
              <a:t>Hospital</a:t>
            </a:r>
            <a:r>
              <a:rPr lang="fr-FR" i="1" dirty="0"/>
              <a:t> Civil de Guadalajara, Mexico</a:t>
            </a:r>
            <a:br>
              <a:rPr lang="fr-FR" i="1" dirty="0"/>
            </a:br>
            <a:r>
              <a:rPr lang="fr-FR" dirty="0"/>
              <a:t>C. A. Perez Romero, </a:t>
            </a:r>
            <a:r>
              <a:rPr lang="fr-FR" i="1" dirty="0"/>
              <a:t>UNICEQ, Santiago de Querétaro, Mexico</a:t>
            </a:r>
          </a:p>
        </p:txBody>
      </p:sp>
      <p:pic>
        <p:nvPicPr>
          <p:cNvPr id="1026" name="Picture 2" descr="Vrije Universiteit Amsterdam | Land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307" y="1239450"/>
            <a:ext cx="1615177" cy="467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 Corporate Identity - Utrecht Univer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5920" y="1228824"/>
            <a:ext cx="1563683" cy="5318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iLabSecure : Institut Pasteu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46604" y="1242282"/>
            <a:ext cx="1585916" cy="5286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spital civil guadalajara Logo PNG Vector (AI) Free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0717" y="1029768"/>
            <a:ext cx="627018" cy="8589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bertura Coparmex Querétaro"/>
          <p:cNvPicPr>
            <a:picLocks noChangeAspect="1" noChangeArrowheads="1"/>
          </p:cNvPicPr>
          <p:nvPr/>
        </p:nvPicPr>
        <p:blipFill rotWithShape="1">
          <a:blip r:embed="rId7">
            <a:extLst>
              <a:ext uri="{28A0092B-C50C-407E-A947-70E740481C1C}">
                <a14:useLocalDpi xmlns:a14="http://schemas.microsoft.com/office/drawing/2010/main" val="0"/>
              </a:ext>
            </a:extLst>
          </a:blip>
          <a:srcRect t="29189" b="44193"/>
          <a:stretch/>
        </p:blipFill>
        <p:spPr bwMode="auto">
          <a:xfrm>
            <a:off x="6678849" y="1191682"/>
            <a:ext cx="2010338" cy="53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44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Results</a:t>
            </a:r>
          </a:p>
        </p:txBody>
      </p:sp>
      <p:sp>
        <p:nvSpPr>
          <p:cNvPr id="3" name="Espace réservé du texte 2"/>
          <p:cNvSpPr>
            <a:spLocks noGrp="1"/>
          </p:cNvSpPr>
          <p:nvPr>
            <p:ph type="body" sz="quarter" idx="10"/>
          </p:nvPr>
        </p:nvSpPr>
        <p:spPr/>
        <p:txBody>
          <a:bodyPr/>
          <a:lstStyle/>
          <a:p>
            <a:endParaRPr lang="en-US"/>
          </a:p>
        </p:txBody>
      </p:sp>
      <p:pic>
        <p:nvPicPr>
          <p:cNvPr id="6" name="Image 5"/>
          <p:cNvPicPr>
            <a:picLocks noChangeAspect="1"/>
          </p:cNvPicPr>
          <p:nvPr/>
        </p:nvPicPr>
        <p:blipFill>
          <a:blip r:embed="rId2"/>
          <a:stretch>
            <a:fillRect/>
          </a:stretch>
        </p:blipFill>
        <p:spPr>
          <a:xfrm>
            <a:off x="1172012" y="1423358"/>
            <a:ext cx="9847977" cy="4675817"/>
          </a:xfrm>
          <a:prstGeom prst="rect">
            <a:avLst/>
          </a:prstGeom>
        </p:spPr>
      </p:pic>
    </p:spTree>
    <p:extLst>
      <p:ext uri="{BB962C8B-B14F-4D97-AF65-F5344CB8AC3E}">
        <p14:creationId xmlns:p14="http://schemas.microsoft.com/office/powerpoint/2010/main" val="143149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Results</a:t>
            </a:r>
          </a:p>
        </p:txBody>
      </p:sp>
      <p:sp>
        <p:nvSpPr>
          <p:cNvPr id="3" name="Espace réservé du texte 2"/>
          <p:cNvSpPr>
            <a:spLocks noGrp="1"/>
          </p:cNvSpPr>
          <p:nvPr>
            <p:ph type="body" sz="quarter" idx="10"/>
          </p:nvPr>
        </p:nvSpPr>
        <p:spPr/>
        <p:txBody>
          <a:bodyPr/>
          <a:lstStyle/>
          <a:p>
            <a:endParaRPr lang="en-US" dirty="0"/>
          </a:p>
        </p:txBody>
      </p:sp>
      <p:pic>
        <p:nvPicPr>
          <p:cNvPr id="6" name="Image 5"/>
          <p:cNvPicPr>
            <a:picLocks noChangeAspect="1"/>
          </p:cNvPicPr>
          <p:nvPr/>
        </p:nvPicPr>
        <p:blipFill>
          <a:blip r:embed="rId2"/>
          <a:stretch>
            <a:fillRect/>
          </a:stretch>
        </p:blipFill>
        <p:spPr>
          <a:xfrm>
            <a:off x="1172012" y="1423358"/>
            <a:ext cx="9847977" cy="4675817"/>
          </a:xfrm>
          <a:prstGeom prst="rect">
            <a:avLst/>
          </a:prstGeom>
        </p:spPr>
      </p:pic>
      <p:sp>
        <p:nvSpPr>
          <p:cNvPr id="4" name="Ellipse 3"/>
          <p:cNvSpPr/>
          <p:nvPr/>
        </p:nvSpPr>
        <p:spPr>
          <a:xfrm>
            <a:off x="6519672" y="4663440"/>
            <a:ext cx="1124712" cy="832104"/>
          </a:xfrm>
          <a:prstGeom prst="ellipse">
            <a:avLst/>
          </a:prstGeom>
          <a:noFill/>
          <a:ln w="38100">
            <a:solidFill>
              <a:srgbClr val="005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6528816" y="3761266"/>
            <a:ext cx="1124712" cy="832104"/>
          </a:xfrm>
          <a:prstGeom prst="ellipse">
            <a:avLst/>
          </a:prstGeom>
          <a:noFill/>
          <a:ln w="38100">
            <a:solidFill>
              <a:srgbClr val="08C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64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HUMIES criteria</a:t>
            </a:r>
          </a:p>
        </p:txBody>
      </p:sp>
      <p:sp>
        <p:nvSpPr>
          <p:cNvPr id="3" name="Espace réservé du texte 2"/>
          <p:cNvSpPr>
            <a:spLocks noGrp="1"/>
          </p:cNvSpPr>
          <p:nvPr>
            <p:ph type="body" sz="quarter" idx="10"/>
          </p:nvPr>
        </p:nvSpPr>
        <p:spPr/>
        <p:txBody>
          <a:bodyPr>
            <a:normAutofit/>
          </a:bodyPr>
          <a:lstStyle/>
          <a:p>
            <a:r>
              <a:rPr lang="en-US" b="1" dirty="0"/>
              <a:t>B</a:t>
            </a:r>
            <a:r>
              <a:rPr lang="en-US" dirty="0"/>
              <a:t> (</a:t>
            </a:r>
            <a:r>
              <a:rPr lang="en-US" b="1" dirty="0"/>
              <a:t>The result is equal to or better than a result that was accepted as a new scientific result at the time when it was published in a peer-reviewed scientific journal.</a:t>
            </a:r>
            <a:r>
              <a:rPr lang="en-US" dirty="0"/>
              <a:t>)</a:t>
            </a:r>
          </a:p>
          <a:p>
            <a:r>
              <a:rPr lang="en-US" dirty="0"/>
              <a:t>The primers discovered thanks to the evolutionary approach are competitive with results obtained by both humans (World Health Organization) and deep neural networks; in particular, they provide equal or better specificity, while preserving all other favorable qualities (melting temperature in a given range, presence of specific base pairs, etc.)</a:t>
            </a:r>
          </a:p>
        </p:txBody>
      </p:sp>
    </p:spTree>
    <p:extLst>
      <p:ext uri="{BB962C8B-B14F-4D97-AF65-F5344CB8AC3E}">
        <p14:creationId xmlns:p14="http://schemas.microsoft.com/office/powerpoint/2010/main" val="337210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HUMIES criteria</a:t>
            </a:r>
          </a:p>
        </p:txBody>
      </p:sp>
      <p:sp>
        <p:nvSpPr>
          <p:cNvPr id="3" name="Espace réservé du texte 2"/>
          <p:cNvSpPr>
            <a:spLocks noGrp="1"/>
          </p:cNvSpPr>
          <p:nvPr>
            <p:ph type="body" sz="quarter" idx="10"/>
          </p:nvPr>
        </p:nvSpPr>
        <p:spPr/>
        <p:txBody>
          <a:bodyPr/>
          <a:lstStyle/>
          <a:p>
            <a:r>
              <a:rPr lang="en-US" b="1" dirty="0"/>
              <a:t>E</a:t>
            </a:r>
            <a:r>
              <a:rPr lang="en-US" dirty="0"/>
              <a:t> (</a:t>
            </a:r>
            <a:r>
              <a:rPr lang="en-US" b="1" dirty="0"/>
              <a:t>The result is equal to or better than the most recent human-created solution to a long-standing problem for which there has been a succession of increasingly better human-created solutions.</a:t>
            </a:r>
            <a:r>
              <a:rPr lang="en-US" dirty="0"/>
              <a:t>)</a:t>
            </a:r>
          </a:p>
          <a:p>
            <a:r>
              <a:rPr lang="en-US" dirty="0"/>
              <a:t>Primers obtained through the evolutionary approach are competitive with human-devised primers, and they have been obtained in the span of just a few days.</a:t>
            </a:r>
          </a:p>
        </p:txBody>
      </p:sp>
    </p:spTree>
    <p:extLst>
      <p:ext uri="{BB962C8B-B14F-4D97-AF65-F5344CB8AC3E}">
        <p14:creationId xmlns:p14="http://schemas.microsoft.com/office/powerpoint/2010/main" val="318918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HUMIES criteria</a:t>
            </a:r>
          </a:p>
        </p:txBody>
      </p:sp>
      <p:sp>
        <p:nvSpPr>
          <p:cNvPr id="3" name="Espace réservé du texte 2"/>
          <p:cNvSpPr>
            <a:spLocks noGrp="1"/>
          </p:cNvSpPr>
          <p:nvPr>
            <p:ph type="body" sz="quarter" idx="10"/>
          </p:nvPr>
        </p:nvSpPr>
        <p:spPr/>
        <p:txBody>
          <a:bodyPr>
            <a:normAutofit/>
          </a:bodyPr>
          <a:lstStyle/>
          <a:p>
            <a:r>
              <a:rPr lang="en-US" b="1" dirty="0"/>
              <a:t>F</a:t>
            </a:r>
            <a:r>
              <a:rPr lang="en-US" dirty="0"/>
              <a:t> (</a:t>
            </a:r>
            <a:r>
              <a:rPr lang="en-US" b="1" dirty="0"/>
              <a:t>The result is equal to or better than a result that was considered an achievement in its field at the time it was first discovered.</a:t>
            </a:r>
            <a:r>
              <a:rPr lang="en-US" dirty="0"/>
              <a:t>)</a:t>
            </a:r>
          </a:p>
          <a:p>
            <a:r>
              <a:rPr lang="en-US" dirty="0"/>
              <a:t>Due to the urgency of tackling the pandemic, the relatively timely development of human-devised primers to correctly identify SARS-CoV-2 and its variants was considered an achievement.</a:t>
            </a:r>
          </a:p>
        </p:txBody>
      </p:sp>
    </p:spTree>
    <p:extLst>
      <p:ext uri="{BB962C8B-B14F-4D97-AF65-F5344CB8AC3E}">
        <p14:creationId xmlns:p14="http://schemas.microsoft.com/office/powerpoint/2010/main" val="1342669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Conclusions</a:t>
            </a:r>
          </a:p>
        </p:txBody>
      </p:sp>
      <p:sp>
        <p:nvSpPr>
          <p:cNvPr id="3" name="Espace réservé du texte 2"/>
          <p:cNvSpPr>
            <a:spLocks noGrp="1"/>
          </p:cNvSpPr>
          <p:nvPr>
            <p:ph type="body" sz="quarter" idx="10"/>
          </p:nvPr>
        </p:nvSpPr>
        <p:spPr/>
        <p:txBody>
          <a:bodyPr/>
          <a:lstStyle/>
          <a:p>
            <a:r>
              <a:rPr lang="en-US" dirty="0"/>
              <a:t>Primer discovery using Evolutionary Algorithms</a:t>
            </a:r>
          </a:p>
          <a:p>
            <a:pPr lvl="1"/>
            <a:r>
              <a:rPr lang="en-US" dirty="0"/>
              <a:t>Can be developed </a:t>
            </a:r>
            <a:r>
              <a:rPr lang="en-US" b="1" dirty="0"/>
              <a:t>faster</a:t>
            </a:r>
            <a:r>
              <a:rPr lang="en-US" dirty="0"/>
              <a:t> than with traditional human expertise</a:t>
            </a:r>
          </a:p>
          <a:p>
            <a:pPr lvl="1"/>
            <a:r>
              <a:rPr lang="en-US" dirty="0"/>
              <a:t>Are </a:t>
            </a:r>
            <a:r>
              <a:rPr lang="en-US" b="1" dirty="0"/>
              <a:t>cheaper</a:t>
            </a:r>
            <a:r>
              <a:rPr lang="en-US" dirty="0"/>
              <a:t> than multi-target approaches</a:t>
            </a:r>
          </a:p>
          <a:p>
            <a:pPr lvl="1"/>
            <a:r>
              <a:rPr lang="en-US" dirty="0"/>
              <a:t>Can fit </a:t>
            </a:r>
            <a:r>
              <a:rPr lang="en-US" b="1" dirty="0"/>
              <a:t>more complex criteria</a:t>
            </a:r>
            <a:r>
              <a:rPr lang="en-US" dirty="0"/>
              <a:t> than with Deep Neural Networks</a:t>
            </a:r>
          </a:p>
          <a:p>
            <a:pPr lvl="1"/>
            <a:endParaRPr lang="en-US" dirty="0"/>
          </a:p>
        </p:txBody>
      </p:sp>
      <p:pic>
        <p:nvPicPr>
          <p:cNvPr id="1026" name="Picture 2" descr="Daft Punk Announces Breakup After 28 Years - The New York Ti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233" y="3852588"/>
            <a:ext cx="3791712" cy="252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Future developments</a:t>
            </a:r>
          </a:p>
        </p:txBody>
      </p:sp>
      <p:sp>
        <p:nvSpPr>
          <p:cNvPr id="3" name="Espace réservé du texte 2"/>
          <p:cNvSpPr>
            <a:spLocks noGrp="1"/>
          </p:cNvSpPr>
          <p:nvPr>
            <p:ph type="body" sz="quarter" idx="10"/>
          </p:nvPr>
        </p:nvSpPr>
        <p:spPr/>
        <p:txBody>
          <a:bodyPr/>
          <a:lstStyle/>
          <a:p>
            <a:r>
              <a:rPr lang="en-US" dirty="0"/>
              <a:t>Primers for </a:t>
            </a:r>
            <a:r>
              <a:rPr lang="en-US" b="1" dirty="0" err="1"/>
              <a:t>monkeypox</a:t>
            </a:r>
            <a:endParaRPr lang="en-US" dirty="0"/>
          </a:p>
          <a:p>
            <a:pPr lvl="1"/>
            <a:r>
              <a:rPr lang="en-US" dirty="0"/>
              <a:t>Search space is larger (30k base pairs vs 200k)</a:t>
            </a:r>
          </a:p>
          <a:p>
            <a:pPr lvl="1"/>
            <a:r>
              <a:rPr lang="en-US" dirty="0"/>
              <a:t>Already developed in-silico, waiting to be tested in lab</a:t>
            </a:r>
          </a:p>
          <a:p>
            <a:endParaRPr lang="en-US" dirty="0"/>
          </a:p>
          <a:p>
            <a:r>
              <a:rPr lang="en-US" dirty="0"/>
              <a:t>Predictors of </a:t>
            </a:r>
            <a:r>
              <a:rPr lang="en-US" b="1" dirty="0"/>
              <a:t>anti-biotic resistance</a:t>
            </a:r>
            <a:r>
              <a:rPr lang="en-US" dirty="0"/>
              <a:t> in bacteria</a:t>
            </a:r>
          </a:p>
          <a:p>
            <a:pPr lvl="1"/>
            <a:r>
              <a:rPr lang="en-US" dirty="0"/>
              <a:t>Emerging issue, leading cause of death in hospitals</a:t>
            </a:r>
          </a:p>
          <a:p>
            <a:pPr lvl="1"/>
            <a:r>
              <a:rPr lang="en-US" dirty="0"/>
              <a:t>Find subsequences of DNA that confer resistance to anti-biotics</a:t>
            </a:r>
          </a:p>
          <a:p>
            <a:pPr lvl="1"/>
            <a:r>
              <a:rPr lang="en-US" dirty="0"/>
              <a:t>Search space is considerably larger (30k base pairs vs &gt;1M)</a:t>
            </a:r>
          </a:p>
        </p:txBody>
      </p:sp>
    </p:spTree>
    <p:extLst>
      <p:ext uri="{BB962C8B-B14F-4D97-AF65-F5344CB8AC3E}">
        <p14:creationId xmlns:p14="http://schemas.microsoft.com/office/powerpoint/2010/main" val="197452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Our research in the media</a:t>
            </a:r>
          </a:p>
        </p:txBody>
      </p:sp>
      <p:pic>
        <p:nvPicPr>
          <p:cNvPr id="4" name="Image 3"/>
          <p:cNvPicPr>
            <a:picLocks noChangeAspect="1"/>
          </p:cNvPicPr>
          <p:nvPr/>
        </p:nvPicPr>
        <p:blipFill>
          <a:blip r:embed="rId2"/>
          <a:stretch>
            <a:fillRect/>
          </a:stretch>
        </p:blipFill>
        <p:spPr>
          <a:xfrm>
            <a:off x="838200" y="2666942"/>
            <a:ext cx="2419423" cy="2457046"/>
          </a:xfrm>
          <a:prstGeom prst="rect">
            <a:avLst/>
          </a:prstGeom>
          <a:ln>
            <a:noFill/>
          </a:ln>
          <a:effectLst>
            <a:outerShdw blurRad="292100" dist="139700" dir="2700000" algn="tl" rotWithShape="0">
              <a:srgbClr val="333333">
                <a:alpha val="65000"/>
              </a:srgbClr>
            </a:outerShdw>
          </a:effectLst>
        </p:spPr>
      </p:pic>
      <p:pic>
        <p:nvPicPr>
          <p:cNvPr id="1026" name="Picture 2" descr="Mexico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767" y="4826806"/>
            <a:ext cx="1039701" cy="59436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4"/>
          <a:srcRect l="4276" t="8800" r="30924" b="46133"/>
          <a:stretch/>
        </p:blipFill>
        <p:spPr>
          <a:xfrm>
            <a:off x="3975300" y="1423358"/>
            <a:ext cx="3856403" cy="1508639"/>
          </a:xfrm>
          <a:prstGeom prst="rect">
            <a:avLst/>
          </a:prstGeom>
          <a:ln>
            <a:noFill/>
          </a:ln>
          <a:effectLst>
            <a:outerShdw blurRad="292100" dist="139700" dir="2700000" algn="tl" rotWithShape="0">
              <a:srgbClr val="333333">
                <a:alpha val="65000"/>
              </a:srgbClr>
            </a:outerShdw>
          </a:effectLst>
        </p:spPr>
      </p:pic>
      <p:pic>
        <p:nvPicPr>
          <p:cNvPr id="1028" name="Picture 4" descr="Flag of the Netherlands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7640" y="2823504"/>
            <a:ext cx="894819" cy="59654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6"/>
          <a:stretch>
            <a:fillRect/>
          </a:stretch>
        </p:blipFill>
        <p:spPr>
          <a:xfrm>
            <a:off x="8348212" y="2666942"/>
            <a:ext cx="3443766" cy="2535754"/>
          </a:xfrm>
          <a:prstGeom prst="rect">
            <a:avLst/>
          </a:prstGeom>
          <a:ln>
            <a:noFill/>
          </a:ln>
          <a:effectLst>
            <a:outerShdw blurRad="292100" dist="139700" dir="2700000" algn="tl" rotWithShape="0">
              <a:srgbClr val="333333">
                <a:alpha val="65000"/>
              </a:srgbClr>
            </a:outerShdw>
          </a:effectLst>
        </p:spPr>
      </p:pic>
      <p:pic>
        <p:nvPicPr>
          <p:cNvPr id="1030" name="Picture 6" descr="Flag of Belgium - Wikipe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0814" y="4904423"/>
            <a:ext cx="688654" cy="59654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8"/>
          <a:stretch>
            <a:fillRect/>
          </a:stretch>
        </p:blipFill>
        <p:spPr>
          <a:xfrm>
            <a:off x="4862364" y="3880403"/>
            <a:ext cx="2467271" cy="2375478"/>
          </a:xfrm>
          <a:prstGeom prst="rect">
            <a:avLst/>
          </a:prstGeom>
          <a:ln>
            <a:noFill/>
          </a:ln>
          <a:effectLst>
            <a:outerShdw blurRad="292100" dist="139700" dir="2700000" algn="tl" rotWithShape="0">
              <a:srgbClr val="333333">
                <a:alpha val="65000"/>
              </a:srgbClr>
            </a:outerShdw>
          </a:effectLst>
        </p:spPr>
      </p:pic>
      <p:pic>
        <p:nvPicPr>
          <p:cNvPr id="1032" name="Picture 8" descr="Flag of India - Wikiped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3826" y="6048464"/>
            <a:ext cx="929112" cy="61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3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Thank you for your time!</a:t>
            </a:r>
          </a:p>
        </p:txBody>
      </p:sp>
      <p:sp>
        <p:nvSpPr>
          <p:cNvPr id="3" name="Espace réservé du texte 2"/>
          <p:cNvSpPr>
            <a:spLocks noGrp="1"/>
          </p:cNvSpPr>
          <p:nvPr>
            <p:ph type="body" sz="quarter" idx="10"/>
          </p:nvPr>
        </p:nvSpPr>
        <p:spPr/>
        <p:txBody>
          <a:bodyPr>
            <a:normAutofit fontScale="85000" lnSpcReduction="10000"/>
          </a:bodyPr>
          <a:lstStyle/>
          <a:p>
            <a:pPr algn="just"/>
            <a:r>
              <a:rPr lang="en-US" i="1" dirty="0"/>
              <a:t>A. Lopez Rincon, C. A. Perez Romero, L. Mendoza Maldonado, E. Claassen, J. </a:t>
            </a:r>
            <a:r>
              <a:rPr lang="en-US" i="1" dirty="0" err="1"/>
              <a:t>Garssen</a:t>
            </a:r>
            <a:r>
              <a:rPr lang="en-US" i="1" dirty="0"/>
              <a:t>, A. D. </a:t>
            </a:r>
            <a:r>
              <a:rPr lang="en-US" i="1" dirty="0" err="1"/>
              <a:t>Kraneveld</a:t>
            </a:r>
            <a:r>
              <a:rPr lang="en-US" i="1" dirty="0"/>
              <a:t>, and A. Tonda</a:t>
            </a:r>
            <a:r>
              <a:rPr lang="en-US" dirty="0"/>
              <a:t>. 2021. </a:t>
            </a:r>
            <a:r>
              <a:rPr lang="en-US" b="1" dirty="0"/>
              <a:t>Design of specific primer sets for SARS-CoV-2 variants using evolutionary algorithms</a:t>
            </a:r>
            <a:r>
              <a:rPr lang="en-US" dirty="0"/>
              <a:t>. In Proceedings of the Genetic and Evolutionary Computation Conference (GECCO '21). Association for Computing Machinery, New York, NY, USA, 982–990. </a:t>
            </a:r>
            <a:r>
              <a:rPr lang="en-US" dirty="0">
                <a:hlinkClick r:id="rId2"/>
              </a:rPr>
              <a:t>https://doi.org/10.1145/3449639.3459359</a:t>
            </a:r>
            <a:endParaRPr lang="en-US" dirty="0"/>
          </a:p>
          <a:p>
            <a:pPr algn="just"/>
            <a:r>
              <a:rPr lang="en-US" i="1" dirty="0"/>
              <a:t>C. A. Perez Romero, A. Tonda, L. Mendoza Maldonado, E. Coz, P. </a:t>
            </a:r>
            <a:r>
              <a:rPr lang="en-US" i="1" dirty="0" err="1"/>
              <a:t>Tabeling</a:t>
            </a:r>
            <a:r>
              <a:rPr lang="en-US" i="1" dirty="0"/>
              <a:t>, J. </a:t>
            </a:r>
            <a:r>
              <a:rPr lang="en-US" i="1" dirty="0" err="1"/>
              <a:t>Vanhomwegen</a:t>
            </a:r>
            <a:r>
              <a:rPr lang="en-US" i="1" dirty="0"/>
              <a:t>, E. Claassen, J. </a:t>
            </a:r>
            <a:r>
              <a:rPr lang="en-US" i="1" dirty="0" err="1"/>
              <a:t>Garssen</a:t>
            </a:r>
            <a:r>
              <a:rPr lang="en-US" i="1" dirty="0"/>
              <a:t>, A. D. </a:t>
            </a:r>
            <a:r>
              <a:rPr lang="en-US" i="1" dirty="0" err="1"/>
              <a:t>Kraneveld</a:t>
            </a:r>
            <a:r>
              <a:rPr lang="en-US" i="1" dirty="0"/>
              <a:t>, A. Lopez Rincon</a:t>
            </a:r>
            <a:r>
              <a:rPr lang="en-US" dirty="0"/>
              <a:t>. 2021. </a:t>
            </a:r>
            <a:r>
              <a:rPr lang="en-US" b="1" dirty="0"/>
              <a:t>Design of Specific Primer Sets for the Detection of SARS-CoV-2 Variants of Concern B.1.1.7, B.1.351, P.1, B.1.617.2 using Artificial Intelligence</a:t>
            </a:r>
            <a:r>
              <a:rPr lang="en-US" dirty="0"/>
              <a:t>, </a:t>
            </a:r>
            <a:r>
              <a:rPr lang="en-US" dirty="0" err="1"/>
              <a:t>bioRxiv</a:t>
            </a:r>
            <a:r>
              <a:rPr lang="en-US" dirty="0"/>
              <a:t> 2021.01.20.427043; </a:t>
            </a:r>
            <a:r>
              <a:rPr lang="en-US" dirty="0">
                <a:hlinkClick r:id="rId3"/>
              </a:rPr>
              <a:t>https://doi.org/10.1101/2021.01.20.427043</a:t>
            </a:r>
            <a:r>
              <a:rPr lang="en-US" dirty="0"/>
              <a:t> (submitted to PNAS) </a:t>
            </a:r>
          </a:p>
        </p:txBody>
      </p:sp>
    </p:spTree>
    <p:extLst>
      <p:ext uri="{BB962C8B-B14F-4D97-AF65-F5344CB8AC3E}">
        <p14:creationId xmlns:p14="http://schemas.microsoft.com/office/powerpoint/2010/main" val="268870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Primer discovery</a:t>
            </a:r>
          </a:p>
        </p:txBody>
      </p:sp>
      <p:sp>
        <p:nvSpPr>
          <p:cNvPr id="5" name="Espace réservé du texte 4"/>
          <p:cNvSpPr>
            <a:spLocks noGrp="1"/>
          </p:cNvSpPr>
          <p:nvPr>
            <p:ph type="body" sz="quarter" idx="10"/>
          </p:nvPr>
        </p:nvSpPr>
        <p:spPr/>
        <p:txBody>
          <a:bodyPr>
            <a:noAutofit/>
          </a:bodyPr>
          <a:lstStyle/>
          <a:p>
            <a:r>
              <a:rPr lang="it-IT" dirty="0"/>
              <a:t>Primers</a:t>
            </a:r>
          </a:p>
          <a:p>
            <a:pPr lvl="1"/>
            <a:r>
              <a:rPr lang="it-IT" dirty="0"/>
              <a:t>Short sequences of DNA/RNA (~21 base pairs, e.g. ACTGT...GCA)</a:t>
            </a:r>
          </a:p>
          <a:p>
            <a:pPr lvl="1"/>
            <a:r>
              <a:rPr lang="it-IT" dirty="0"/>
              <a:t>Characteristic of a specific virus (or variant)</a:t>
            </a:r>
          </a:p>
          <a:p>
            <a:pPr lvl="1"/>
            <a:r>
              <a:rPr lang="it-IT" dirty="0"/>
              <a:t>Frequent enough to be </a:t>
            </a:r>
            <a:r>
              <a:rPr lang="it-IT" b="1" dirty="0"/>
              <a:t>found in all samples of target virus</a:t>
            </a:r>
            <a:r>
              <a:rPr lang="it-IT" dirty="0"/>
              <a:t>...</a:t>
            </a:r>
          </a:p>
          <a:p>
            <a:pPr lvl="1"/>
            <a:r>
              <a:rPr lang="it-IT" dirty="0"/>
              <a:t>...but specific enough to </a:t>
            </a:r>
            <a:r>
              <a:rPr lang="it-IT" b="1" dirty="0"/>
              <a:t>not be found in different strains</a:t>
            </a:r>
          </a:p>
          <a:p>
            <a:pPr lvl="1"/>
            <a:r>
              <a:rPr lang="it-IT" dirty="0"/>
              <a:t>This can be complex for variants</a:t>
            </a:r>
          </a:p>
          <a:p>
            <a:pPr lvl="1"/>
            <a:endParaRPr lang="it-IT" dirty="0"/>
          </a:p>
          <a:p>
            <a:r>
              <a:rPr lang="it-IT" dirty="0"/>
              <a:t>Application: tests for viruses (e.g. SARS-CoV-2 and variants)</a:t>
            </a:r>
          </a:p>
        </p:txBody>
      </p:sp>
    </p:spTree>
    <p:extLst>
      <p:ext uri="{BB962C8B-B14F-4D97-AF65-F5344CB8AC3E}">
        <p14:creationId xmlns:p14="http://schemas.microsoft.com/office/powerpoint/2010/main" val="336628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Primer discovery</a:t>
            </a:r>
          </a:p>
        </p:txBody>
      </p:sp>
      <p:sp>
        <p:nvSpPr>
          <p:cNvPr id="5" name="Espace réservé du texte 4"/>
          <p:cNvSpPr>
            <a:spLocks noGrp="1"/>
          </p:cNvSpPr>
          <p:nvPr>
            <p:ph type="body" sz="quarter" idx="10"/>
          </p:nvPr>
        </p:nvSpPr>
        <p:spPr/>
        <p:txBody>
          <a:bodyPr/>
          <a:lstStyle/>
          <a:p>
            <a:r>
              <a:rPr lang="it-IT" dirty="0"/>
              <a:t>Once a primer is identified, a </a:t>
            </a:r>
            <a:r>
              <a:rPr lang="en-US" dirty="0" err="1"/>
              <a:t>qRT</a:t>
            </a:r>
            <a:r>
              <a:rPr lang="en-US" dirty="0"/>
              <a:t>-PCR </a:t>
            </a:r>
            <a:r>
              <a:rPr lang="it-IT" dirty="0"/>
              <a:t>test can be devised</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446" y="1980508"/>
            <a:ext cx="8287109" cy="4219251"/>
          </a:xfrm>
          <a:prstGeom prst="rect">
            <a:avLst/>
          </a:prstGeom>
        </p:spPr>
      </p:pic>
    </p:spTree>
    <p:extLst>
      <p:ext uri="{BB962C8B-B14F-4D97-AF65-F5344CB8AC3E}">
        <p14:creationId xmlns:p14="http://schemas.microsoft.com/office/powerpoint/2010/main" val="138969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Traditional approaches</a:t>
            </a:r>
          </a:p>
        </p:txBody>
      </p:sp>
      <p:sp>
        <p:nvSpPr>
          <p:cNvPr id="3" name="Espace réservé du texte 2"/>
          <p:cNvSpPr>
            <a:spLocks noGrp="1"/>
          </p:cNvSpPr>
          <p:nvPr>
            <p:ph type="body" sz="quarter" idx="10"/>
          </p:nvPr>
        </p:nvSpPr>
        <p:spPr/>
        <p:txBody>
          <a:bodyPr/>
          <a:lstStyle/>
          <a:p>
            <a:r>
              <a:rPr lang="it-IT" dirty="0"/>
              <a:t>Once the canonical sequence is defined</a:t>
            </a:r>
          </a:p>
          <a:p>
            <a:pPr lvl="1"/>
            <a:r>
              <a:rPr lang="it-IT" dirty="0"/>
              <a:t>Manual inspection of the virus’ genome (~30k base pairs)</a:t>
            </a:r>
          </a:p>
          <a:p>
            <a:pPr lvl="1"/>
            <a:r>
              <a:rPr lang="it-IT" dirty="0"/>
              <a:t>Experts can find parts that uniquely identify it</a:t>
            </a:r>
          </a:p>
          <a:p>
            <a:pPr lvl="1"/>
            <a:r>
              <a:rPr lang="it-IT" dirty="0"/>
              <a:t>Issue: it takes time</a:t>
            </a:r>
            <a:br>
              <a:rPr lang="it-IT" dirty="0"/>
            </a:br>
            <a:endParaRPr lang="it-IT" dirty="0"/>
          </a:p>
          <a:p>
            <a:r>
              <a:rPr lang="it-IT" dirty="0"/>
              <a:t>Tests for variants are more complex</a:t>
            </a:r>
          </a:p>
          <a:p>
            <a:pPr lvl="1"/>
            <a:r>
              <a:rPr lang="it-IT" dirty="0"/>
              <a:t>Targeting multiple locations in the RNA at the same time</a:t>
            </a:r>
          </a:p>
          <a:p>
            <a:pPr lvl="1"/>
            <a:r>
              <a:rPr lang="it-IT" dirty="0"/>
              <a:t>Issue: require specific, more expensive equipment</a:t>
            </a:r>
          </a:p>
        </p:txBody>
      </p:sp>
    </p:spTree>
    <p:extLst>
      <p:ext uri="{BB962C8B-B14F-4D97-AF65-F5344CB8AC3E}">
        <p14:creationId xmlns:p14="http://schemas.microsoft.com/office/powerpoint/2010/main" val="403281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Data availability</a:t>
            </a:r>
          </a:p>
        </p:txBody>
      </p:sp>
      <p:sp>
        <p:nvSpPr>
          <p:cNvPr id="3" name="Espace réservé du texte 2"/>
          <p:cNvSpPr>
            <a:spLocks noGrp="1"/>
          </p:cNvSpPr>
          <p:nvPr>
            <p:ph type="body" sz="quarter" idx="10"/>
          </p:nvPr>
        </p:nvSpPr>
        <p:spPr>
          <a:xfrm>
            <a:off x="838200" y="1423358"/>
            <a:ext cx="10515600" cy="2281549"/>
          </a:xfrm>
        </p:spPr>
        <p:txBody>
          <a:bodyPr/>
          <a:lstStyle/>
          <a:p>
            <a:r>
              <a:rPr lang="en-US" dirty="0"/>
              <a:t>Global effort to share sequences of SARS-CoV-2 viral RNA</a:t>
            </a:r>
          </a:p>
          <a:p>
            <a:pPr lvl="1"/>
            <a:r>
              <a:rPr lang="en-US" dirty="0"/>
              <a:t>GISAID (Global Initiative on Sharing Avian Influenza Data)</a:t>
            </a:r>
          </a:p>
          <a:p>
            <a:pPr lvl="1"/>
            <a:r>
              <a:rPr lang="en-US" dirty="0"/>
              <a:t>NCBI (National Center for Biotechnology Information)</a:t>
            </a:r>
          </a:p>
        </p:txBody>
      </p:sp>
      <p:sp>
        <p:nvSpPr>
          <p:cNvPr id="5" name="Rectangle 4"/>
          <p:cNvSpPr/>
          <p:nvPr/>
        </p:nvSpPr>
        <p:spPr>
          <a:xfrm>
            <a:off x="2990088" y="3483864"/>
            <a:ext cx="841248" cy="905256"/>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3142488" y="3636264"/>
            <a:ext cx="841248" cy="905256"/>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294888" y="3788664"/>
            <a:ext cx="841248" cy="905256"/>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447288" y="3941064"/>
            <a:ext cx="841248" cy="905256"/>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Accolade ouvrante 8"/>
          <p:cNvSpPr/>
          <p:nvPr/>
        </p:nvSpPr>
        <p:spPr>
          <a:xfrm rot="16200000">
            <a:off x="3672840" y="4572964"/>
            <a:ext cx="152400" cy="1207008"/>
          </a:xfrm>
          <a:prstGeom prst="leftBrace">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0" name="ZoneTexte 9"/>
          <p:cNvSpPr txBox="1"/>
          <p:nvPr/>
        </p:nvSpPr>
        <p:spPr>
          <a:xfrm>
            <a:off x="2529078" y="5364383"/>
            <a:ext cx="2439924" cy="646331"/>
          </a:xfrm>
          <a:prstGeom prst="rect">
            <a:avLst/>
          </a:prstGeom>
          <a:noFill/>
        </p:spPr>
        <p:txBody>
          <a:bodyPr wrap="square" rtlCol="0">
            <a:spAutoFit/>
          </a:bodyPr>
          <a:lstStyle/>
          <a:p>
            <a:pPr algn="ctr"/>
            <a:r>
              <a:rPr lang="en-US" dirty="0">
                <a:solidFill>
                  <a:schemeClr val="accent6">
                    <a:lumMod val="75000"/>
                  </a:schemeClr>
                </a:solidFill>
              </a:rPr>
              <a:t>Samples of SARS-CoV-2 (or target variant)</a:t>
            </a:r>
          </a:p>
        </p:txBody>
      </p:sp>
      <p:sp>
        <p:nvSpPr>
          <p:cNvPr id="11" name="Rectangle 10"/>
          <p:cNvSpPr/>
          <p:nvPr/>
        </p:nvSpPr>
        <p:spPr>
          <a:xfrm>
            <a:off x="6577584" y="2924619"/>
            <a:ext cx="841248" cy="905256"/>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6729984" y="3077019"/>
            <a:ext cx="841248" cy="905256"/>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6882384" y="3229419"/>
            <a:ext cx="841248" cy="905256"/>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7034784" y="3381819"/>
            <a:ext cx="841248" cy="905256"/>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7187184" y="3534219"/>
            <a:ext cx="841248" cy="905256"/>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7339584" y="3686619"/>
            <a:ext cx="841248" cy="905256"/>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7491984" y="3839019"/>
            <a:ext cx="841248" cy="905256"/>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p:cNvSpPr/>
          <p:nvPr/>
        </p:nvSpPr>
        <p:spPr>
          <a:xfrm>
            <a:off x="7644384" y="3991419"/>
            <a:ext cx="841248" cy="905256"/>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Accolade ouvrante 18"/>
          <p:cNvSpPr/>
          <p:nvPr/>
        </p:nvSpPr>
        <p:spPr>
          <a:xfrm rot="16200000">
            <a:off x="7890510" y="4580477"/>
            <a:ext cx="152400" cy="1207008"/>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0" name="ZoneTexte 19"/>
          <p:cNvSpPr txBox="1"/>
          <p:nvPr/>
        </p:nvSpPr>
        <p:spPr>
          <a:xfrm>
            <a:off x="6844284" y="5364383"/>
            <a:ext cx="2439924" cy="646331"/>
          </a:xfrm>
          <a:prstGeom prst="rect">
            <a:avLst/>
          </a:prstGeom>
          <a:noFill/>
        </p:spPr>
        <p:txBody>
          <a:bodyPr wrap="square" rtlCol="0">
            <a:spAutoFit/>
          </a:bodyPr>
          <a:lstStyle/>
          <a:p>
            <a:pPr algn="ctr"/>
            <a:r>
              <a:rPr lang="en-US" dirty="0">
                <a:solidFill>
                  <a:schemeClr val="accent2">
                    <a:lumMod val="75000"/>
                  </a:schemeClr>
                </a:solidFill>
              </a:rPr>
              <a:t>Samples of other (similar) virus strains</a:t>
            </a:r>
          </a:p>
        </p:txBody>
      </p:sp>
    </p:spTree>
    <p:extLst>
      <p:ext uri="{BB962C8B-B14F-4D97-AF65-F5344CB8AC3E}">
        <p14:creationId xmlns:p14="http://schemas.microsoft.com/office/powerpoint/2010/main" val="427398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657863" y="1624706"/>
            <a:ext cx="3510817" cy="4273119"/>
          </a:xfrm>
          <a:prstGeom prst="rect">
            <a:avLst/>
          </a:prstGeom>
        </p:spPr>
      </p:pic>
      <p:sp>
        <p:nvSpPr>
          <p:cNvPr id="2" name="Titre 1"/>
          <p:cNvSpPr>
            <a:spLocks noGrp="1"/>
          </p:cNvSpPr>
          <p:nvPr>
            <p:ph type="title"/>
          </p:nvPr>
        </p:nvSpPr>
        <p:spPr/>
        <p:txBody>
          <a:bodyPr/>
          <a:lstStyle/>
          <a:p>
            <a:r>
              <a:rPr lang="en-US" dirty="0"/>
              <a:t>Novel approaches</a:t>
            </a:r>
          </a:p>
        </p:txBody>
      </p:sp>
      <p:sp>
        <p:nvSpPr>
          <p:cNvPr id="3" name="Espace réservé du texte 2"/>
          <p:cNvSpPr>
            <a:spLocks noGrp="1"/>
          </p:cNvSpPr>
          <p:nvPr>
            <p:ph type="body" sz="quarter" idx="10"/>
          </p:nvPr>
        </p:nvSpPr>
        <p:spPr>
          <a:xfrm>
            <a:off x="838200" y="1423358"/>
            <a:ext cx="7819663" cy="4675817"/>
          </a:xfrm>
        </p:spPr>
        <p:txBody>
          <a:bodyPr/>
          <a:lstStyle/>
          <a:p>
            <a:r>
              <a:rPr lang="it-IT" dirty="0"/>
              <a:t>Convolutional Neural Networks</a:t>
            </a:r>
          </a:p>
          <a:p>
            <a:pPr lvl="1"/>
            <a:r>
              <a:rPr lang="it-IT" dirty="0"/>
              <a:t>Train classifier, extract subsequences that identify target class</a:t>
            </a:r>
          </a:p>
          <a:p>
            <a:pPr lvl="1"/>
            <a:r>
              <a:rPr lang="it-IT" dirty="0"/>
              <a:t>Given enough virus samples, quite fast and effective</a:t>
            </a:r>
          </a:p>
          <a:p>
            <a:pPr lvl="1"/>
            <a:r>
              <a:rPr lang="it-IT" dirty="0"/>
              <a:t>Long post-processing to screen candidates</a:t>
            </a:r>
          </a:p>
          <a:p>
            <a:pPr lvl="1"/>
            <a:r>
              <a:rPr lang="it-IT" dirty="0"/>
              <a:t>Issue: hard to take into account requirements</a:t>
            </a:r>
          </a:p>
          <a:p>
            <a:endParaRPr lang="en-US" dirty="0"/>
          </a:p>
          <a:p>
            <a:r>
              <a:rPr lang="en-US" dirty="0"/>
              <a:t>Evolutionary Algorithms!</a:t>
            </a:r>
          </a:p>
        </p:txBody>
      </p:sp>
    </p:spTree>
    <p:extLst>
      <p:ext uri="{BB962C8B-B14F-4D97-AF65-F5344CB8AC3E}">
        <p14:creationId xmlns:p14="http://schemas.microsoft.com/office/powerpoint/2010/main" val="85367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Genome of a candidate solution</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6525" t="6667" r="37900" b="35067"/>
          <a:stretch/>
        </p:blipFill>
        <p:spPr>
          <a:xfrm>
            <a:off x="3075895" y="2257643"/>
            <a:ext cx="6775704" cy="3995928"/>
          </a:xfrm>
          <a:prstGeom prst="rect">
            <a:avLst/>
          </a:prstGeom>
        </p:spPr>
      </p:pic>
      <p:sp>
        <p:nvSpPr>
          <p:cNvPr id="5" name="Espace réservé du texte 4"/>
          <p:cNvSpPr>
            <a:spLocks noGrp="1"/>
          </p:cNvSpPr>
          <p:nvPr>
            <p:ph type="body" sz="quarter" idx="10"/>
          </p:nvPr>
        </p:nvSpPr>
        <p:spPr/>
        <p:txBody>
          <a:bodyPr/>
          <a:lstStyle/>
          <a:p>
            <a:r>
              <a:rPr lang="it-IT" dirty="0"/>
              <a:t>Two integers, </a:t>
            </a:r>
            <a:r>
              <a:rPr lang="it-IT" i="1" dirty="0"/>
              <a:t>k </a:t>
            </a:r>
            <a:r>
              <a:rPr lang="it-IT" dirty="0"/>
              <a:t>and </a:t>
            </a:r>
            <a:r>
              <a:rPr lang="it-IT" i="1" dirty="0"/>
              <a:t>p</a:t>
            </a:r>
            <a:r>
              <a:rPr lang="it-IT" dirty="0"/>
              <a:t>, index a dataset of viral samples</a:t>
            </a:r>
          </a:p>
          <a:p>
            <a:r>
              <a:rPr lang="it-IT" dirty="0"/>
              <a:t>Fixed length, 21 bps</a:t>
            </a:r>
            <a:endParaRPr lang="fr-FR" dirty="0"/>
          </a:p>
        </p:txBody>
      </p:sp>
    </p:spTree>
    <p:extLst>
      <p:ext uri="{BB962C8B-B14F-4D97-AF65-F5344CB8AC3E}">
        <p14:creationId xmlns:p14="http://schemas.microsoft.com/office/powerpoint/2010/main" val="225297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Fitness function</a:t>
            </a:r>
          </a:p>
        </p:txBody>
      </p:sp>
      <p:sp>
        <p:nvSpPr>
          <p:cNvPr id="5" name="Espace réservé du texte 4"/>
          <p:cNvSpPr>
            <a:spLocks noGrp="1"/>
          </p:cNvSpPr>
          <p:nvPr>
            <p:ph type="body" sz="quarter" idx="10"/>
          </p:nvPr>
        </p:nvSpPr>
        <p:spPr/>
        <p:txBody>
          <a:bodyPr/>
          <a:lstStyle/>
          <a:p>
            <a:r>
              <a:rPr lang="it-IT" dirty="0"/>
              <a:t>Weighted sum of different factors</a:t>
            </a:r>
          </a:p>
          <a:p>
            <a:pPr lvl="1"/>
            <a:r>
              <a:rPr lang="it-IT" dirty="0"/>
              <a:t>Frequency of appearance in virus samples of target strain (max)</a:t>
            </a:r>
          </a:p>
          <a:p>
            <a:pPr lvl="1"/>
            <a:r>
              <a:rPr lang="it-IT" dirty="0"/>
              <a:t>Frequency of appearance in samples from other strains (min)</a:t>
            </a:r>
          </a:p>
          <a:p>
            <a:pPr lvl="1"/>
            <a:r>
              <a:rPr lang="it-IT" dirty="0"/>
              <a:t>Presence of ‘C’ and ‘G’ base pairs as close as possible to 50%</a:t>
            </a:r>
          </a:p>
          <a:p>
            <a:pPr lvl="1"/>
            <a:r>
              <a:rPr lang="it-IT" dirty="0"/>
              <a:t>Absence of ‘N’ symbols (read error)</a:t>
            </a:r>
          </a:p>
          <a:p>
            <a:pPr lvl="1"/>
            <a:r>
              <a:rPr lang="it-IT" dirty="0"/>
              <a:t>Melting temperature T</a:t>
            </a:r>
            <a:r>
              <a:rPr lang="it-IT" baseline="-25000" dirty="0"/>
              <a:t>m</a:t>
            </a:r>
            <a:r>
              <a:rPr lang="it-IT" dirty="0"/>
              <a:t> as close as possible to 60°C</a:t>
            </a:r>
          </a:p>
        </p:txBody>
      </p:sp>
    </p:spTree>
    <p:extLst>
      <p:ext uri="{BB962C8B-B14F-4D97-AF65-F5344CB8AC3E}">
        <p14:creationId xmlns:p14="http://schemas.microsoft.com/office/powerpoint/2010/main" val="341753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Results</a:t>
            </a:r>
          </a:p>
        </p:txBody>
      </p:sp>
      <p:sp>
        <p:nvSpPr>
          <p:cNvPr id="3" name="Espace réservé du texte 2"/>
          <p:cNvSpPr>
            <a:spLocks noGrp="1"/>
          </p:cNvSpPr>
          <p:nvPr>
            <p:ph type="body" sz="quarter" idx="10"/>
          </p:nvPr>
        </p:nvSpPr>
        <p:spPr/>
        <p:txBody>
          <a:bodyPr/>
          <a:lstStyle/>
          <a:p>
            <a:r>
              <a:rPr lang="en-US" dirty="0"/>
              <a:t>Primers for variants</a:t>
            </a:r>
          </a:p>
          <a:p>
            <a:pPr lvl="1"/>
            <a:r>
              <a:rPr lang="en-US" dirty="0"/>
              <a:t>B.1.1.7 (Alpha), published in GECCO 2021</a:t>
            </a:r>
          </a:p>
          <a:p>
            <a:pPr lvl="1"/>
            <a:r>
              <a:rPr lang="en-US" dirty="0"/>
              <a:t>B.1.1.529 (Omicron), published on </a:t>
            </a:r>
            <a:r>
              <a:rPr lang="en-US" dirty="0" err="1"/>
              <a:t>Biorxiv</a:t>
            </a:r>
            <a:endParaRPr lang="en-US" dirty="0"/>
          </a:p>
          <a:p>
            <a:pPr lvl="1"/>
            <a:r>
              <a:rPr lang="en-US" dirty="0"/>
              <a:t>Original SARS-CoV-2, published on </a:t>
            </a:r>
            <a:r>
              <a:rPr lang="en-US" dirty="0" err="1"/>
              <a:t>Biorxiv</a:t>
            </a:r>
            <a:endParaRPr lang="en-US" dirty="0"/>
          </a:p>
          <a:p>
            <a:endParaRPr lang="en-US" dirty="0"/>
          </a:p>
          <a:p>
            <a:r>
              <a:rPr lang="en-US" dirty="0"/>
              <a:t>Primers tested in lab </a:t>
            </a:r>
          </a:p>
          <a:p>
            <a:pPr lvl="1"/>
            <a:r>
              <a:rPr lang="en-US" dirty="0"/>
              <a:t>Against other single-target primers</a:t>
            </a:r>
          </a:p>
          <a:p>
            <a:pPr lvl="1"/>
            <a:r>
              <a:rPr lang="en-US" dirty="0"/>
              <a:t>Proved able to successfully react to target variant, only</a:t>
            </a:r>
          </a:p>
        </p:txBody>
      </p:sp>
    </p:spTree>
    <p:extLst>
      <p:ext uri="{BB962C8B-B14F-4D97-AF65-F5344CB8AC3E}">
        <p14:creationId xmlns:p14="http://schemas.microsoft.com/office/powerpoint/2010/main" val="33490065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1324</Words>
  <Application>Microsoft Macintosh PowerPoint</Application>
  <PresentationFormat>Widescreen</PresentationFormat>
  <Paragraphs>96</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Raleway</vt:lpstr>
      <vt:lpstr>Thème Office</vt:lpstr>
      <vt:lpstr>Evolutionary Algorithms for Primer Discovery</vt:lpstr>
      <vt:lpstr>Primer discovery</vt:lpstr>
      <vt:lpstr>Primer discovery</vt:lpstr>
      <vt:lpstr>Traditional approaches</vt:lpstr>
      <vt:lpstr>Data availability</vt:lpstr>
      <vt:lpstr>Novel approaches</vt:lpstr>
      <vt:lpstr>Genome of a candidate solution</vt:lpstr>
      <vt:lpstr>Fitness function</vt:lpstr>
      <vt:lpstr>Results</vt:lpstr>
      <vt:lpstr>Results</vt:lpstr>
      <vt:lpstr>Results</vt:lpstr>
      <vt:lpstr>HUMIES criteria</vt:lpstr>
      <vt:lpstr>HUMIES criteria</vt:lpstr>
      <vt:lpstr>HUMIES criteria</vt:lpstr>
      <vt:lpstr>Conclusions</vt:lpstr>
      <vt:lpstr>Future developments</vt:lpstr>
      <vt:lpstr>Our research in the media</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Alberto Tonda</dc:creator>
  <cp:lastModifiedBy>Goodman, Erik</cp:lastModifiedBy>
  <cp:revision>119</cp:revision>
  <dcterms:created xsi:type="dcterms:W3CDTF">2020-06-05T13:14:31Z</dcterms:created>
  <dcterms:modified xsi:type="dcterms:W3CDTF">2022-07-01T15:52:40Z</dcterms:modified>
</cp:coreProperties>
</file>