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64" r:id="rId5"/>
    <p:sldId id="270" r:id="rId6"/>
    <p:sldId id="260" r:id="rId7"/>
    <p:sldId id="261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71"/>
    <p:restoredTop sz="94712"/>
  </p:normalViewPr>
  <p:slideViewPr>
    <p:cSldViewPr snapToGrid="0" snapToObjects="1">
      <p:cViewPr varScale="1">
        <p:scale>
          <a:sx n="101" d="100"/>
          <a:sy n="101" d="100"/>
        </p:scale>
        <p:origin x="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FCCC92-0990-2449-94D6-F6FF03F76DE2}" type="datetimeFigureOut">
              <a:rPr lang="en-US" smtClean="0"/>
              <a:t>7/2/18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698E-0D37-644A-9553-322B56523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4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2A2AA0-4CC0-E04B-8FF7-02C7706B2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E5CEB26-91EC-1D46-80BD-47E40C38D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C6366E-DEF3-5D40-95E0-7EB3D216E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BEAD2C-BB8D-F845-92FE-514278E1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1E5FA8-357C-A042-884D-1CC77EE9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94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95BCA5C-E7B7-824F-9FC8-CBDA7D31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9F6DAF8-80B9-AD4F-B1C2-8F690EF14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EABF41-38D4-9540-882D-52503DB49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B39676-3481-C144-B00B-10C932618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493CC0-DC24-F943-B1AC-F5B272447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518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95517CE-0E9F-C848-BFB8-0108DE0301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282821E-C0EA-3E4B-B5A7-19F2B3C4C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35C79A-E746-DC4E-83A6-6C2C6A290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78A174-6E51-B541-97F2-034D92AE9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CD750C-9DFB-2E49-A1E1-0D912F66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32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0C8DD-4285-7148-BAFC-8B6292A9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94BEBF-1CD6-B047-915D-007A56BD1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97C6FD-E943-844D-987C-03D0C8612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8C1755-9AB8-2D48-949A-5BC509E7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9C8996-E594-F845-AF7B-8BBBD497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878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A8AB3D-F9FF-2744-8263-625FF4D64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8EA2AC4-5879-6C4C-8829-9DC64D396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030D805-D2FA-5D48-9457-2FB387E64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79F24C-EF5A-204C-9177-E5E31FC1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496B5A-C8DC-2444-9699-BA2726EB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400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7ABD9D-8B45-E743-BD59-DB57C2D7B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474FDB5-3408-D743-B37A-F13AC3CE7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CF00CB6-4C87-E545-8F84-8B71C023F5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C561DC-401F-7F4B-A173-326F035D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AF17D1-5E3E-EB48-8EAC-F42F6C7B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0B300A1-F72E-FF49-8E24-CB56CF8D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56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E3BF5A-D3CB-6D40-9998-1E87CE4C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30EABC-AE01-9B45-8A94-F916726DD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77CB4B5-035C-7C45-8618-82982FB62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0F153A-62AB-3B49-8894-A13437D5D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AA9B521-B030-5F43-9648-D2C9AEBDD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9FB89B0-8280-8946-9EED-C18738A8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C4713FD-0D6A-2248-A8DF-B4675E80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3C44E66-DA56-E34D-A94E-CAD37BC53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88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D2BDCF-07DD-C746-9EE5-63BA8BA2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2654A42-52F6-A849-BCB6-113A73E2B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66993A4-A8E4-BA43-BBC1-02370599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660BA7-A829-5342-A457-88685877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304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1D6A54D-D508-E243-8738-3F99BE60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E0A9E6-A4AE-C14A-8D17-EADBF2CC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3D6953-01C3-DA47-A50D-5ECF8A9DE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366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8824C2-4329-334F-9D48-192C906F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FB5E3E-4506-9E4C-A558-5A22973D3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5F14F79-0CA0-2740-B37B-E03754924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F43DCA1-3ABA-3A41-A311-A83896D3B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155ECD5-6E76-D743-9ED3-5DAF589B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E85C29-829C-B94B-B1FE-D637337B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48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9A508B-60E5-BD4B-8E01-426BA1634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5CF0910-19F7-0148-9C96-6F342A75F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D09DC01-2BB2-9448-897E-9E1D65292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C034E9-2928-6844-9885-5D04DD3A6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0EE2E5-B3BE-1746-ADBA-92170F41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3F96F3-CDE6-BE4B-915C-9AE2B4E0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78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4B2AB96-AADD-1A49-886B-68F18451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62A108-DD3F-6A4C-AA33-9B3EDCE6C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8060E6-0A08-484D-95DB-785FED0F0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A9AF4-2804-2647-9D37-2D4E66367E4E}" type="datetimeFigureOut">
              <a:rPr lang="en-GB" smtClean="0"/>
              <a:t>02/07/2018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071C76-A0A8-6743-9F8B-69BA2C959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253E6-7D20-AD43-A9C8-CF1695FD6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CCDE7-16DC-0F4D-B07C-7F8E54E74B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tif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5E14BE-429F-4648-A6F7-BA6B57CA8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27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A Hybrid Method for Feature Construction and Selection to Improve Wind-Damage Prediction in the Forestry Sector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B986367-33A6-8046-8888-73B01CCCC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30738"/>
            <a:ext cx="9144000" cy="1033462"/>
          </a:xfrm>
        </p:spPr>
        <p:txBody>
          <a:bodyPr/>
          <a:lstStyle/>
          <a:p>
            <a:r>
              <a:rPr lang="en-GB" dirty="0"/>
              <a:t>Emma </a:t>
            </a:r>
            <a:r>
              <a:rPr lang="en-GB" dirty="0" smtClean="0"/>
              <a:t>Hart</a:t>
            </a:r>
            <a:r>
              <a:rPr lang="en-GB" baseline="30000" dirty="0" smtClean="0"/>
              <a:t>1</a:t>
            </a:r>
            <a:r>
              <a:rPr lang="en-GB" dirty="0" smtClean="0"/>
              <a:t>, </a:t>
            </a:r>
            <a:r>
              <a:rPr lang="en-GB" dirty="0"/>
              <a:t>Kevin </a:t>
            </a:r>
            <a:r>
              <a:rPr lang="en-GB" dirty="0" smtClean="0"/>
              <a:t>Sim</a:t>
            </a:r>
            <a:r>
              <a:rPr lang="en-GB" baseline="30000" dirty="0" smtClean="0"/>
              <a:t>1</a:t>
            </a:r>
            <a:endParaRPr lang="en-GB" baseline="30000" dirty="0"/>
          </a:p>
          <a:p>
            <a:r>
              <a:rPr lang="en-GB" dirty="0"/>
              <a:t>Barry </a:t>
            </a:r>
            <a:r>
              <a:rPr lang="en-GB" dirty="0" smtClean="0"/>
              <a:t>Gardiner</a:t>
            </a:r>
            <a:r>
              <a:rPr lang="en-GB" baseline="30000" dirty="0" smtClean="0"/>
              <a:t>2</a:t>
            </a:r>
            <a:r>
              <a:rPr lang="en-GB" dirty="0" smtClean="0"/>
              <a:t>, </a:t>
            </a:r>
            <a:r>
              <a:rPr lang="en-GB" dirty="0"/>
              <a:t>Kana </a:t>
            </a:r>
            <a:r>
              <a:rPr lang="en-GB" dirty="0" smtClean="0"/>
              <a:t>Kamimura</a:t>
            </a:r>
            <a:r>
              <a:rPr lang="en-GB" baseline="30000" dirty="0" smtClean="0"/>
              <a:t>3</a:t>
            </a:r>
          </a:p>
          <a:p>
            <a:endParaRPr lang="en-GB" baseline="30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5803900"/>
            <a:ext cx="4957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Edinburgh Napier University</a:t>
            </a:r>
          </a:p>
          <a:p>
            <a:r>
              <a:rPr lang="en-US" dirty="0" smtClean="0"/>
              <a:t>2 </a:t>
            </a:r>
            <a:r>
              <a:rPr lang="en-US" dirty="0"/>
              <a:t>ISPA, INRA, Bordeaux Sciences Agro </a:t>
            </a:r>
            <a:endParaRPr lang="en-US" dirty="0" smtClean="0"/>
          </a:p>
          <a:p>
            <a:r>
              <a:rPr lang="en-US" dirty="0" smtClean="0"/>
              <a:t>3 </a:t>
            </a:r>
            <a:r>
              <a:rPr lang="en-US" dirty="0"/>
              <a:t>Institute of Mountain </a:t>
            </a:r>
            <a:r>
              <a:rPr lang="en-US" dirty="0" err="1"/>
              <a:t>Science,Shinshu</a:t>
            </a:r>
            <a:r>
              <a:rPr lang="en-US" dirty="0"/>
              <a:t> University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5" y="0"/>
            <a:ext cx="1949326" cy="1384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800" y="0"/>
            <a:ext cx="2108200" cy="1355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900" y="4170363"/>
            <a:ext cx="28702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4EA34E-DF4A-CD4B-A624-CE8BDDD9E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ummary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DA16E54-C032-0747-973F-F2330DE18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454" y="1560546"/>
            <a:ext cx="7052981" cy="476672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Storm damage to forests has huge economic, environmental and social </a:t>
            </a:r>
            <a:r>
              <a:rPr lang="en-GB" dirty="0" smtClean="0"/>
              <a:t>impact.</a:t>
            </a:r>
            <a:endParaRPr lang="en-GB" dirty="0"/>
          </a:p>
          <a:p>
            <a:r>
              <a:rPr lang="en-GB" dirty="0"/>
              <a:t>Our approach provides </a:t>
            </a:r>
            <a:r>
              <a:rPr lang="en-GB" b="1" dirty="0" smtClean="0"/>
              <a:t>the best-known model</a:t>
            </a:r>
            <a:r>
              <a:rPr lang="en-GB" dirty="0" smtClean="0"/>
              <a:t> for </a:t>
            </a:r>
            <a:r>
              <a:rPr lang="en-GB" dirty="0"/>
              <a:t>predicting damage to individual </a:t>
            </a:r>
            <a:r>
              <a:rPr lang="en-GB" dirty="0" smtClean="0"/>
              <a:t>trees that can inform development forest- management policies</a:t>
            </a:r>
          </a:p>
          <a:p>
            <a:r>
              <a:rPr lang="en-GB" dirty="0" smtClean="0"/>
              <a:t>Collaborative work with researchers from Scotland, France, Japan that has impact in all three countries</a:t>
            </a:r>
            <a:endParaRPr lang="en-GB" dirty="0"/>
          </a:p>
          <a:p>
            <a:r>
              <a:rPr lang="en-GB" dirty="0" smtClean="0"/>
              <a:t>Impact </a:t>
            </a:r>
            <a:r>
              <a:rPr lang="en-GB" b="1" dirty="0" smtClean="0"/>
              <a:t>outside </a:t>
            </a:r>
            <a:r>
              <a:rPr lang="en-GB" dirty="0" smtClean="0"/>
              <a:t>EC community: </a:t>
            </a:r>
          </a:p>
          <a:p>
            <a:pPr lvl="1"/>
            <a:r>
              <a:rPr lang="en-GB" dirty="0" smtClean="0"/>
              <a:t> Can be widely applied within the forestry industry  (that has typically not used EC/ML techniques)</a:t>
            </a:r>
          </a:p>
          <a:p>
            <a:r>
              <a:rPr lang="en-GB" dirty="0" smtClean="0"/>
              <a:t>Impact </a:t>
            </a:r>
            <a:r>
              <a:rPr lang="en-GB" b="1" dirty="0"/>
              <a:t>inside</a:t>
            </a:r>
            <a:r>
              <a:rPr lang="en-GB" dirty="0"/>
              <a:t>  EC </a:t>
            </a:r>
            <a:r>
              <a:rPr lang="en-GB" dirty="0" smtClean="0"/>
              <a:t>community</a:t>
            </a:r>
          </a:p>
          <a:p>
            <a:pPr lvl="1"/>
            <a:r>
              <a:rPr lang="en-GB" dirty="0" smtClean="0"/>
              <a:t> </a:t>
            </a:r>
            <a:r>
              <a:rPr lang="en-GB" dirty="0"/>
              <a:t>new methods for evolving </a:t>
            </a:r>
            <a:r>
              <a:rPr lang="en-GB" dirty="0" smtClean="0"/>
              <a:t>large feature sets </a:t>
            </a:r>
            <a:r>
              <a:rPr lang="en-GB" dirty="0"/>
              <a:t>in imbalanced data sets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872FB09-7E84-B341-9C45-87104274F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049" y="3138330"/>
            <a:ext cx="3810000" cy="292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24FAA1-7672-C841-886C-F27042553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096" y="1315935"/>
            <a:ext cx="3977904" cy="1669098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="" xmlns:a16="http://schemas.microsoft.com/office/drawing/2014/main" id="{D7894C55-DBA9-BA40-9100-7752B837F936}"/>
              </a:ext>
            </a:extLst>
          </p:cNvPr>
          <p:cNvSpPr/>
          <p:nvPr/>
        </p:nvSpPr>
        <p:spPr>
          <a:xfrm>
            <a:off x="9455522" y="550112"/>
            <a:ext cx="2407024" cy="124428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3187 reads since April 23rd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5FF5AD9-133A-F340-8D63-1E8692F70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102" y="3786514"/>
            <a:ext cx="3874947" cy="4483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33C678B-7AEA-D949-8CDE-DEC8770D3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9658" y="4930419"/>
            <a:ext cx="4110781" cy="9752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26401" y="5791202"/>
            <a:ext cx="3713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Presented at conference, 2017, in Boulder USA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8745" y="4201962"/>
            <a:ext cx="373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Invited talk, July 2018, </a:t>
            </a:r>
            <a:r>
              <a:rPr lang="en-US" dirty="0" smtClean="0"/>
              <a:t>Tsukuba, Japan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70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8702E-7C46-A846-BD5B-2817B045B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Context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BAEA47D-0080-884B-A017-2728811A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9200" cy="404177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In Europe more than half of all the damage to forests by volume is due to </a:t>
            </a:r>
            <a:r>
              <a:rPr lang="en-GB" b="1" dirty="0"/>
              <a:t>wind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nd there is a worrying </a:t>
            </a:r>
            <a:r>
              <a:rPr lang="en-GB" dirty="0"/>
              <a:t>increasing trend in damage levels </a:t>
            </a:r>
            <a:r>
              <a:rPr lang="en-GB" dirty="0" smtClean="0"/>
              <a:t>due </a:t>
            </a:r>
            <a:r>
              <a:rPr lang="en-GB" dirty="0"/>
              <a:t>to climate change</a:t>
            </a:r>
          </a:p>
          <a:p>
            <a:r>
              <a:rPr lang="en-GB" dirty="0"/>
              <a:t>Understanding the process of wind interactions with forests and the potential for preventive responses </a:t>
            </a:r>
            <a:r>
              <a:rPr lang="en-GB" dirty="0" smtClean="0"/>
              <a:t>is </a:t>
            </a:r>
            <a:r>
              <a:rPr lang="en-GB" dirty="0"/>
              <a:t>critical:</a:t>
            </a:r>
          </a:p>
          <a:p>
            <a:pPr lvl="1"/>
            <a:r>
              <a:rPr lang="en-GB" dirty="0" smtClean="0"/>
              <a:t>for </a:t>
            </a:r>
            <a:r>
              <a:rPr lang="en-GB" dirty="0"/>
              <a:t>people engaged in the forest based economy</a:t>
            </a:r>
          </a:p>
          <a:p>
            <a:pPr lvl="1"/>
            <a:r>
              <a:rPr lang="en-GB" dirty="0"/>
              <a:t>for forest ecologists</a:t>
            </a:r>
          </a:p>
          <a:p>
            <a:pPr lvl="1"/>
            <a:r>
              <a:rPr lang="en-GB" dirty="0"/>
              <a:t>for regional </a:t>
            </a:r>
            <a:r>
              <a:rPr lang="en-GB" dirty="0" smtClean="0"/>
              <a:t>planners and </a:t>
            </a:r>
            <a:r>
              <a:rPr lang="en-GB" dirty="0"/>
              <a:t>anyone concerned with the continued sustainability of forests and the forestry sector. </a:t>
            </a:r>
            <a:endParaRPr lang="en-GB" dirty="0" smtClean="0"/>
          </a:p>
          <a:p>
            <a:r>
              <a:rPr lang="en-GB" dirty="0" smtClean="0">
                <a:effectLst/>
              </a:rPr>
              <a:t>This work provides state-of-the-art models for predicting wind-damage to individual trees that informs</a:t>
            </a:r>
            <a:r>
              <a:rPr lang="en-GB" dirty="0" smtClean="0"/>
              <a:t> </a:t>
            </a:r>
            <a:r>
              <a:rPr lang="en-GB" b="1" dirty="0"/>
              <a:t>forest management techniques</a:t>
            </a:r>
            <a:endParaRPr lang="en-GB" dirty="0">
              <a:effectLst/>
            </a:endParaRP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0B09792-CD4F-4541-A11E-58743BA3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248" y="3983318"/>
            <a:ext cx="2505635" cy="18840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C165BFD-DDED-0347-9D00-D9F7C338F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3938" y="2077430"/>
            <a:ext cx="2663344" cy="1769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3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matters: </a:t>
            </a:r>
            <a:r>
              <a:rPr lang="en-US" dirty="0" smtClean="0"/>
              <a:t>impact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storm </a:t>
            </a:r>
            <a:r>
              <a:rPr lang="en-US" dirty="0"/>
              <a:t>d</a:t>
            </a:r>
            <a:r>
              <a:rPr lang="en-US" dirty="0" smtClean="0"/>
              <a:t>amage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3CF0F0-CA5F-4F42-A7B1-EC8D06630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861" y="1020762"/>
            <a:ext cx="6174165" cy="5499100"/>
          </a:xfrm>
        </p:spPr>
        <p:txBody>
          <a:bodyPr>
            <a:normAutofit fontScale="92500"/>
          </a:bodyPr>
          <a:lstStyle/>
          <a:p>
            <a:pPr lvl="1"/>
            <a:endParaRPr lang="en-GB" dirty="0"/>
          </a:p>
          <a:p>
            <a:r>
              <a:rPr lang="en-GB" sz="3300" b="1" dirty="0"/>
              <a:t>Economic</a:t>
            </a:r>
          </a:p>
          <a:p>
            <a:pPr lvl="1"/>
            <a:r>
              <a:rPr lang="en-GB" dirty="0"/>
              <a:t>Every year across Europe, the number of trees that commercial forests lose to storms</a:t>
            </a:r>
            <a:r>
              <a:rPr lang="en-GB" dirty="0">
                <a:solidFill>
                  <a:srgbClr val="FF0000"/>
                </a:solidFill>
              </a:rPr>
              <a:t> is equivalent to the annual amount of timber felled in Poland.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1999: Storm </a:t>
            </a:r>
            <a:r>
              <a:rPr lang="en-GB" dirty="0"/>
              <a:t>Martin</a:t>
            </a:r>
            <a:r>
              <a:rPr lang="en-US" dirty="0"/>
              <a:t>- 26 million m</a:t>
            </a:r>
            <a:r>
              <a:rPr lang="en-US" baseline="30000" dirty="0"/>
              <a:t>3</a:t>
            </a:r>
            <a:r>
              <a:rPr lang="en-US" dirty="0"/>
              <a:t> of timber loss  in south-west France - </a:t>
            </a:r>
            <a:r>
              <a:rPr lang="en-US" dirty="0">
                <a:solidFill>
                  <a:srgbClr val="FF0000"/>
                </a:solidFill>
              </a:rPr>
              <a:t>equivalent to the general harvested volume for 3.5 years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2009: Storm Klaus damaged 37 million m</a:t>
            </a:r>
            <a:r>
              <a:rPr lang="en-US" baseline="30000" dirty="0"/>
              <a:t>3</a:t>
            </a:r>
            <a:r>
              <a:rPr lang="en-US" dirty="0"/>
              <a:t> of pine trees, leading to direct losses of approximately </a:t>
            </a:r>
            <a:r>
              <a:rPr lang="en-GB" dirty="0"/>
              <a:t>€</a:t>
            </a:r>
            <a:r>
              <a:rPr lang="en-US" dirty="0"/>
              <a:t>1.8 billion in the forestry sector - </a:t>
            </a:r>
            <a:r>
              <a:rPr lang="en-US" dirty="0">
                <a:solidFill>
                  <a:srgbClr val="FF0000"/>
                </a:solidFill>
              </a:rPr>
              <a:t>60% of total economic losses </a:t>
            </a:r>
            <a:r>
              <a:rPr lang="en-GB" dirty="0">
                <a:solidFill>
                  <a:srgbClr val="FF0000"/>
                </a:solidFill>
              </a:rPr>
              <a:t>due to natural causes </a:t>
            </a:r>
            <a:r>
              <a:rPr lang="en-US" dirty="0">
                <a:solidFill>
                  <a:srgbClr val="FF0000"/>
                </a:solidFill>
              </a:rPr>
              <a:t>in France that year</a:t>
            </a:r>
            <a:endParaRPr lang="en-US" dirty="0"/>
          </a:p>
          <a:p>
            <a:pPr lvl="1"/>
            <a:endParaRPr lang="en-US" sz="2800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194" y="2874797"/>
            <a:ext cx="2691439" cy="1791030"/>
          </a:xfrm>
          <a:prstGeom prst="rect">
            <a:avLst/>
          </a:prstGeom>
        </p:spPr>
      </p:pic>
      <p:sp>
        <p:nvSpPr>
          <p:cNvPr id="7" name="Up-Down Arrow 6"/>
          <p:cNvSpPr/>
          <p:nvPr/>
        </p:nvSpPr>
        <p:spPr>
          <a:xfrm>
            <a:off x="7759700" y="2659062"/>
            <a:ext cx="330200" cy="22225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039251" y="358564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34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6E52E4-CC2C-EA48-B125-C7B13736A2C9}"/>
              </a:ext>
            </a:extLst>
          </p:cNvPr>
          <p:cNvSpPr txBox="1"/>
          <p:nvPr/>
        </p:nvSpPr>
        <p:spPr>
          <a:xfrm>
            <a:off x="8606445" y="5244353"/>
            <a:ext cx="2747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Timber lost in Storm Lothar</a:t>
            </a:r>
          </a:p>
        </p:txBody>
      </p:sp>
    </p:spTree>
    <p:extLst>
      <p:ext uri="{BB962C8B-B14F-4D97-AF65-F5344CB8AC3E}">
        <p14:creationId xmlns:p14="http://schemas.microsoft.com/office/powerpoint/2010/main" val="3928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matters: </a:t>
            </a:r>
            <a:r>
              <a:rPr lang="en-US" dirty="0" smtClean="0"/>
              <a:t>impact </a:t>
            </a:r>
            <a:r>
              <a:rPr lang="en-US" dirty="0" smtClean="0"/>
              <a:t>of </a:t>
            </a:r>
            <a:r>
              <a:rPr lang="en-US" dirty="0"/>
              <a:t>s</a:t>
            </a:r>
            <a:r>
              <a:rPr lang="en-US" dirty="0" smtClean="0"/>
              <a:t>torm </a:t>
            </a:r>
            <a:r>
              <a:rPr lang="en-US" dirty="0"/>
              <a:t>d</a:t>
            </a:r>
            <a:r>
              <a:rPr lang="en-US" dirty="0" smtClean="0"/>
              <a:t>amage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3CF0F0-CA5F-4F42-A7B1-EC8D06630B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Environmental</a:t>
            </a:r>
          </a:p>
          <a:p>
            <a:pPr lvl="1"/>
            <a:r>
              <a:rPr lang="en-GB" dirty="0"/>
              <a:t>enormous impact on the </a:t>
            </a:r>
            <a:r>
              <a:rPr lang="en-GB" dirty="0">
                <a:solidFill>
                  <a:srgbClr val="FF0000"/>
                </a:solidFill>
              </a:rPr>
              <a:t>carbon balance</a:t>
            </a:r>
            <a:r>
              <a:rPr lang="en-GB" dirty="0"/>
              <a:t> of forests</a:t>
            </a:r>
          </a:p>
          <a:p>
            <a:pPr lvl="1"/>
            <a:r>
              <a:rPr lang="en-GB" dirty="0"/>
              <a:t>important to consider when </a:t>
            </a:r>
            <a:r>
              <a:rPr lang="en-GB" dirty="0">
                <a:solidFill>
                  <a:srgbClr val="FF0000"/>
                </a:solidFill>
              </a:rPr>
              <a:t>carbon sequestration </a:t>
            </a:r>
            <a:r>
              <a:rPr lang="en-GB" dirty="0"/>
              <a:t>is embedded in forest management objectives</a:t>
            </a:r>
          </a:p>
          <a:p>
            <a:r>
              <a:rPr lang="en-GB" b="1" dirty="0"/>
              <a:t>Social</a:t>
            </a:r>
          </a:p>
          <a:p>
            <a:pPr lvl="1"/>
            <a:r>
              <a:rPr lang="en-GB" dirty="0"/>
              <a:t>(direct) </a:t>
            </a:r>
            <a:r>
              <a:rPr lang="en-GB" dirty="0">
                <a:solidFill>
                  <a:srgbClr val="FF0000"/>
                </a:solidFill>
              </a:rPr>
              <a:t>loss of income </a:t>
            </a:r>
            <a:r>
              <a:rPr lang="en-GB" dirty="0"/>
              <a:t>for forest owners</a:t>
            </a:r>
          </a:p>
          <a:p>
            <a:pPr lvl="1"/>
            <a:r>
              <a:rPr lang="en-GB" dirty="0"/>
              <a:t>(indirect) loss of power or mobility due to trees falling on power lines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E9918A-12CF-3E46-815D-AE7C91EC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763" y="1825625"/>
            <a:ext cx="2608729" cy="209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73C5363-1636-A847-BB7B-855BAFF7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97" y="4227513"/>
            <a:ext cx="2934886" cy="1949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516F568-E552-7445-9AAF-6EDB89F62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1112" y="4567238"/>
            <a:ext cx="1609725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40D6C-2170-E544-8299-F20EF5C1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Mitigation: forest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AFC4F9-E75E-5A47-BE05-F27A683B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18200" cy="423227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Forest management can successfully reduce the risk of wind damage</a:t>
            </a:r>
          </a:p>
          <a:p>
            <a:r>
              <a:rPr lang="en-GB" dirty="0"/>
              <a:t>Main approach is </a:t>
            </a:r>
            <a:r>
              <a:rPr lang="en-GB" b="1" dirty="0"/>
              <a:t> thinning</a:t>
            </a:r>
            <a:r>
              <a:rPr lang="en-GB" dirty="0"/>
              <a:t>: selective removal of trees to reduce stand vulnerability</a:t>
            </a:r>
          </a:p>
          <a:p>
            <a:r>
              <a:rPr lang="en-GB" b="1" dirty="0"/>
              <a:t>Need to understand which trees to thin to </a:t>
            </a:r>
            <a:r>
              <a:rPr lang="en-GB" b="1" dirty="0" smtClean="0"/>
              <a:t>minimise </a:t>
            </a:r>
            <a:r>
              <a:rPr lang="en-GB" b="1" dirty="0" smtClean="0"/>
              <a:t>damage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Currently, industry “stuck” as does not have accurate enough models to make decisions, especially in large areas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9" y="3853340"/>
            <a:ext cx="3784600" cy="22991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017" y="1771889"/>
            <a:ext cx="3361765" cy="2000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23000" y="6070600"/>
            <a:ext cx="59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 from https://</a:t>
            </a:r>
            <a:r>
              <a:rPr lang="en-US" dirty="0" err="1"/>
              <a:t>www.nrs.fs.fed.us</a:t>
            </a:r>
            <a:r>
              <a:rPr lang="en-US" dirty="0"/>
              <a:t>/</a:t>
            </a:r>
            <a:r>
              <a:rPr lang="en-US" dirty="0" err="1"/>
              <a:t>fmg</a:t>
            </a:r>
            <a:r>
              <a:rPr lang="en-US" dirty="0"/>
              <a:t>/</a:t>
            </a:r>
            <a:r>
              <a:rPr lang="en-US" dirty="0" err="1"/>
              <a:t>nfmg</a:t>
            </a:r>
            <a:r>
              <a:rPr lang="en-US" dirty="0"/>
              <a:t>/fm101/</a:t>
            </a:r>
            <a:r>
              <a:rPr lang="en-US" dirty="0" err="1"/>
              <a:t>silv</a:t>
            </a:r>
            <a:r>
              <a:rPr lang="en-US" dirty="0"/>
              <a:t>/</a:t>
            </a:r>
            <a:r>
              <a:rPr lang="en-US" dirty="0" err="1"/>
              <a:t>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840D6C-2170-E544-8299-F20EF5C1F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this is the best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AFC4F9-E75E-5A47-BE05-F27A683B8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128116"/>
            <a:ext cx="6813550" cy="3984230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Addresses an important economic, environmental, &amp; social problem</a:t>
            </a:r>
          </a:p>
          <a:p>
            <a:r>
              <a:rPr lang="en-US" dirty="0" smtClean="0"/>
              <a:t>Provides a step-change in ability of foresters to plan due to accuracy of new model</a:t>
            </a:r>
          </a:p>
          <a:p>
            <a:pPr lvl="1"/>
            <a:r>
              <a:rPr lang="en-US" dirty="0" smtClean="0"/>
              <a:t>allows forest-researchers </a:t>
            </a:r>
            <a:r>
              <a:rPr lang="en-US" dirty="0"/>
              <a:t>to make large scale evaluations, scenario modelling,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rovide </a:t>
            </a:r>
            <a:r>
              <a:rPr lang="en-US" dirty="0"/>
              <a:t>forest managers and regional planners with options for deciding on future strategies</a:t>
            </a:r>
            <a:r>
              <a:rPr lang="en-US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5" name="Process 4"/>
          <p:cNvSpPr/>
          <p:nvPr/>
        </p:nvSpPr>
        <p:spPr>
          <a:xfrm>
            <a:off x="7461250" y="2491581"/>
            <a:ext cx="4178300" cy="1554956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Use GP to evolve a </a:t>
            </a:r>
            <a:r>
              <a:rPr lang="en-US" b="1" dirty="0"/>
              <a:t>large </a:t>
            </a:r>
            <a:r>
              <a:rPr lang="en-US" dirty="0"/>
              <a:t>set of new </a:t>
            </a:r>
            <a:r>
              <a:rPr lang="en-US" dirty="0" smtClean="0"/>
              <a:t>features</a:t>
            </a:r>
          </a:p>
          <a:p>
            <a:pPr algn="ctr"/>
            <a:r>
              <a:rPr lang="en-US" dirty="0" smtClean="0"/>
              <a:t> </a:t>
            </a:r>
            <a:r>
              <a:rPr lang="en-US" dirty="0"/>
              <a:t>(as functions of existing measured features)</a:t>
            </a:r>
          </a:p>
        </p:txBody>
      </p:sp>
      <p:sp>
        <p:nvSpPr>
          <p:cNvPr id="6" name="Decision 5"/>
          <p:cNvSpPr/>
          <p:nvPr/>
        </p:nvSpPr>
        <p:spPr>
          <a:xfrm>
            <a:off x="7435103" y="4549773"/>
            <a:ext cx="4076700" cy="21971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Random-Forest Classifier built with VSURF for feature selection</a:t>
            </a:r>
          </a:p>
        </p:txBody>
      </p:sp>
      <p:sp>
        <p:nvSpPr>
          <p:cNvPr id="7" name="Data 6"/>
          <p:cNvSpPr/>
          <p:nvPr/>
        </p:nvSpPr>
        <p:spPr>
          <a:xfrm>
            <a:off x="8458200" y="939800"/>
            <a:ext cx="2501900" cy="1303670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dirty="0"/>
              <a:t>Data from 2 French </a:t>
            </a:r>
            <a:r>
              <a:rPr lang="en-US" dirty="0" smtClean="0"/>
              <a:t>forests following storms</a:t>
            </a:r>
            <a:endParaRPr lang="en-US" dirty="0"/>
          </a:p>
        </p:txBody>
      </p:sp>
      <p:sp>
        <p:nvSpPr>
          <p:cNvPr id="8" name="Down Arrow 7">
            <a:extLst>
              <a:ext uri="{FF2B5EF4-FFF2-40B4-BE49-F238E27FC236}">
                <a16:creationId xmlns="" xmlns:a16="http://schemas.microsoft.com/office/drawing/2014/main" id="{8EEF8526-59F7-2447-8C3E-70722AE0034F}"/>
              </a:ext>
            </a:extLst>
          </p:cNvPr>
          <p:cNvSpPr/>
          <p:nvPr/>
        </p:nvSpPr>
        <p:spPr>
          <a:xfrm>
            <a:off x="9372600" y="2277666"/>
            <a:ext cx="201706" cy="213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2CE9040E-D544-EE41-BF0E-5AFEF6A7CA03}"/>
              </a:ext>
            </a:extLst>
          </p:cNvPr>
          <p:cNvSpPr/>
          <p:nvPr/>
        </p:nvSpPr>
        <p:spPr>
          <a:xfrm>
            <a:off x="9372599" y="4063635"/>
            <a:ext cx="295835" cy="4861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6-Point Star 9"/>
          <p:cNvSpPr/>
          <p:nvPr/>
        </p:nvSpPr>
        <p:spPr>
          <a:xfrm>
            <a:off x="1797050" y="4494209"/>
            <a:ext cx="4254500" cy="2308227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&gt;15% improvement in accuracy c.f. previous models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5854700" y="5397501"/>
            <a:ext cx="1320800" cy="4317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3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it is human competitive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8823" y="1475840"/>
            <a:ext cx="11148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E: The result is equal to or better than the most recent human-created solution to a long-standing problem for which there has been a succession of increasingly better human-created solutions.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99" y="3676111"/>
            <a:ext cx="2447622" cy="1829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798" y="6328498"/>
            <a:ext cx="41021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Some images from http</a:t>
            </a:r>
            <a:r>
              <a:rPr lang="en-US" sz="1000" dirty="0"/>
              <a:t>://talk-</a:t>
            </a:r>
            <a:r>
              <a:rPr lang="en-US" sz="1000" dirty="0" err="1"/>
              <a:t>technology.blogspot.com</a:t>
            </a:r>
            <a:r>
              <a:rPr lang="en-US" sz="1000" dirty="0"/>
              <a:t>/2012/01/simulation-from-high-resolution-forest_1440.html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77800" y="2801403"/>
            <a:ext cx="11760010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53" y="3746274"/>
            <a:ext cx="2199292" cy="1689057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694"/>
          <a:stretch/>
        </p:blipFill>
        <p:spPr>
          <a:xfrm>
            <a:off x="5231177" y="3638455"/>
            <a:ext cx="2119416" cy="1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42B3474-E44D-7246-89A7-C0656AF94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825" y="3694658"/>
            <a:ext cx="2389717" cy="17922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98789FA-EB3F-AE4D-A6F8-1CC2A8F385C0}"/>
              </a:ext>
            </a:extLst>
          </p:cNvPr>
          <p:cNvSpPr/>
          <p:nvPr/>
        </p:nvSpPr>
        <p:spPr>
          <a:xfrm>
            <a:off x="10146775" y="3692365"/>
            <a:ext cx="1928683" cy="17968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GP</a:t>
            </a:r>
            <a:r>
              <a:rPr lang="en-GB" b="1" dirty="0">
                <a:solidFill>
                  <a:schemeClr val="tx1"/>
                </a:solidFill>
              </a:rPr>
              <a:t> +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VSURF +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Random Forest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423F0A7-DBDC-9743-A1F3-A2C93A2FFE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03304">
            <a:off x="10636154" y="5270200"/>
            <a:ext cx="1041400" cy="1460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08971AD-D183-3F49-B52C-063BA4D19837}"/>
              </a:ext>
            </a:extLst>
          </p:cNvPr>
          <p:cNvSpPr txBox="1"/>
          <p:nvPr/>
        </p:nvSpPr>
        <p:spPr>
          <a:xfrm>
            <a:off x="302232" y="5547663"/>
            <a:ext cx="2132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Mechanistic models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2794839-65ED-0943-8D6A-2E71686C1EF4}"/>
              </a:ext>
            </a:extLst>
          </p:cNvPr>
          <p:cNvSpPr txBox="1"/>
          <p:nvPr/>
        </p:nvSpPr>
        <p:spPr>
          <a:xfrm>
            <a:off x="2766704" y="5505493"/>
            <a:ext cx="235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Mechanistic +empirical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1DFA9A2-49F5-DE4C-9E8C-C31F7A8E7E96}"/>
              </a:ext>
            </a:extLst>
          </p:cNvPr>
          <p:cNvSpPr txBox="1"/>
          <p:nvPr/>
        </p:nvSpPr>
        <p:spPr>
          <a:xfrm>
            <a:off x="5557673" y="5547663"/>
            <a:ext cx="1079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Statistical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A2504C0-9FA1-BE48-ABEC-8A475563E2AF}"/>
              </a:ext>
            </a:extLst>
          </p:cNvPr>
          <p:cNvSpPr txBox="1"/>
          <p:nvPr/>
        </p:nvSpPr>
        <p:spPr>
          <a:xfrm>
            <a:off x="8100577" y="5543150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Machine-learning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834F45F-723E-E940-8893-E2BBE3717545}"/>
              </a:ext>
            </a:extLst>
          </p:cNvPr>
          <p:cNvSpPr txBox="1"/>
          <p:nvPr/>
        </p:nvSpPr>
        <p:spPr>
          <a:xfrm>
            <a:off x="302232" y="293990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2000</a:t>
            </a:r>
            <a:endParaRPr lang="en-GB" b="1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76CC0E5-06F1-C44D-BCBD-5B7543DF7134}"/>
              </a:ext>
            </a:extLst>
          </p:cNvPr>
          <p:cNvSpPr txBox="1"/>
          <p:nvPr/>
        </p:nvSpPr>
        <p:spPr>
          <a:xfrm>
            <a:off x="10808867" y="294438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2017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5353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is human competitive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012" y="1690688"/>
            <a:ext cx="10515600" cy="130704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(B) The result is equal to or better than a result that was accepted as a new scientific result at the time when it was published in a peer-reviewed scientific journal: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EDC3A8F-6AFD-5B4D-B046-5DD1B6314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409" y="3458575"/>
            <a:ext cx="1278082" cy="1645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59A38B8-A759-2645-805B-9EAAAE9A069D}"/>
              </a:ext>
            </a:extLst>
          </p:cNvPr>
          <p:cNvSpPr/>
          <p:nvPr/>
        </p:nvSpPr>
        <p:spPr>
          <a:xfrm>
            <a:off x="3402107" y="5303097"/>
            <a:ext cx="33348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rgbClr val="222222"/>
                </a:solidFill>
                <a:latin typeface="Arial" panose="020B0604020202020204" pitchFamily="34" charset="0"/>
              </a:rPr>
              <a:t>Kamimura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 et al. "Mechanistic and statistical approaches to predicting wind damage to individual maritime pine (Pinus pinaster) trees in forests.”</a:t>
            </a:r>
          </a:p>
          <a:p>
            <a:r>
              <a:rPr lang="en-GB" sz="1400" i="1" dirty="0">
                <a:solidFill>
                  <a:srgbClr val="222222"/>
                </a:solidFill>
                <a:latin typeface="Arial" panose="020B0604020202020204" pitchFamily="34" charset="0"/>
              </a:rPr>
              <a:t>Canadian Journal of Forest Research</a:t>
            </a:r>
            <a:r>
              <a:rPr lang="en-GB" sz="1400" dirty="0">
                <a:solidFill>
                  <a:srgbClr val="222222"/>
                </a:solidFill>
                <a:latin typeface="Arial" panose="020B0604020202020204" pitchFamily="34" charset="0"/>
              </a:rPr>
              <a:t> 46.1 (2016)</a:t>
            </a:r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79C4D8-25C8-BF4F-A70D-04EAD779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12" y="3522372"/>
            <a:ext cx="1196041" cy="16018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6EE7D54-C535-AA41-AF47-C34F4289831E}"/>
              </a:ext>
            </a:extLst>
          </p:cNvPr>
          <p:cNvSpPr txBox="1"/>
          <p:nvPr/>
        </p:nvSpPr>
        <p:spPr>
          <a:xfrm>
            <a:off x="295837" y="5397226"/>
            <a:ext cx="3106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Hale et al. “Comparison and validation of three versions of a forest wind risk model, Environmental Modelling &amp; Software, Volume 68, 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57CA33-9FBA-874E-8983-D2BD440DF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9964" y="2553751"/>
            <a:ext cx="1993900" cy="10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3380CEE-2376-9845-9C0A-B815D20BE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8388" y="2690659"/>
            <a:ext cx="1536700" cy="1320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E7F2604-5D64-F34A-9208-601FA28AB766}"/>
              </a:ext>
            </a:extLst>
          </p:cNvPr>
          <p:cNvSpPr txBox="1"/>
          <p:nvPr/>
        </p:nvSpPr>
        <p:spPr>
          <a:xfrm>
            <a:off x="1307766" y="31257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288FA5D-02EB-4745-B477-97386449AABD}"/>
              </a:ext>
            </a:extLst>
          </p:cNvPr>
          <p:cNvSpPr txBox="1"/>
          <p:nvPr/>
        </p:nvSpPr>
        <p:spPr>
          <a:xfrm flipH="1">
            <a:off x="4152991" y="3125772"/>
            <a:ext cx="138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2016</a:t>
            </a:r>
          </a:p>
        </p:txBody>
      </p:sp>
      <p:sp>
        <p:nvSpPr>
          <p:cNvPr id="13" name="6-Point Star 12">
            <a:extLst>
              <a:ext uri="{FF2B5EF4-FFF2-40B4-BE49-F238E27FC236}">
                <a16:creationId xmlns="" xmlns:a16="http://schemas.microsoft.com/office/drawing/2014/main" id="{2EA2E64B-EBBE-CA4A-84ED-6774C918C7EA}"/>
              </a:ext>
            </a:extLst>
          </p:cNvPr>
          <p:cNvSpPr/>
          <p:nvPr/>
        </p:nvSpPr>
        <p:spPr>
          <a:xfrm>
            <a:off x="6563658" y="3712911"/>
            <a:ext cx="5432611" cy="2975181"/>
          </a:xfrm>
          <a:prstGeom prst="star6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schemeClr val="tx1"/>
                </a:solidFill>
              </a:rPr>
              <a:t>Nezer</a:t>
            </a:r>
            <a:r>
              <a:rPr lang="en-GB" sz="2000" b="1" dirty="0">
                <a:solidFill>
                  <a:schemeClr val="tx1"/>
                </a:solidFill>
              </a:rPr>
              <a:t> Forest:   90% accuracy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 (+17.6% improvement)</a:t>
            </a:r>
          </a:p>
          <a:p>
            <a:pPr algn="ctr"/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Aquitaine Forest: 79% accuracy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(+15% improvement</a:t>
            </a:r>
            <a:r>
              <a:rPr lang="en-GB" b="1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86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it is human competitive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578"/>
            <a:ext cx="10515600" cy="157648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(D) The result is publishable in its own right as a new scientific result independent of the fact that the result was mechanically created</a:t>
            </a:r>
            <a:r>
              <a:rPr lang="en-US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3C7027-4982-FC4D-8147-51FB7A1447C9}"/>
              </a:ext>
            </a:extLst>
          </p:cNvPr>
          <p:cNvSpPr txBox="1"/>
          <p:nvPr/>
        </p:nvSpPr>
        <p:spPr>
          <a:xfrm>
            <a:off x="7365043" y="5380672"/>
            <a:ext cx="398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evolved features highlight relationships between original feature – can provide scientific insight into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63D08B3-6BA3-C140-ABEE-A992BDB971B2}"/>
              </a:ext>
            </a:extLst>
          </p:cNvPr>
          <p:cNvSpPr txBox="1"/>
          <p:nvPr/>
        </p:nvSpPr>
        <p:spPr>
          <a:xfrm>
            <a:off x="3198435" y="3783087"/>
            <a:ext cx="2567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Provides an accurate model that can inform development of new management policies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972BD0D-03B7-0B41-A456-17DF46B187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4" y="2909141"/>
            <a:ext cx="2498864" cy="3536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1418D6D-3BFA-9B49-AF7F-212B5927C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600" y="2841579"/>
            <a:ext cx="4014800" cy="249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10546</TotalTime>
  <Words>727</Words>
  <Application>Microsoft Macintosh PowerPoint</Application>
  <PresentationFormat>Widescreen</PresentationFormat>
  <Paragraphs>89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Calibri</vt:lpstr>
      <vt:lpstr>Calibri Light</vt:lpstr>
      <vt:lpstr>Arial</vt:lpstr>
      <vt:lpstr>Office Theme</vt:lpstr>
      <vt:lpstr>A Hybrid Method for Feature Construction and Selection to Improve Wind-Damage Prediction in the Forestry Sector </vt:lpstr>
      <vt:lpstr>Problem Context</vt:lpstr>
      <vt:lpstr>Why it matters: impact of storm damage</vt:lpstr>
      <vt:lpstr>Why it matters: impact of storm damage</vt:lpstr>
      <vt:lpstr>Mitigation: forest management</vt:lpstr>
      <vt:lpstr>Why this is the best</vt:lpstr>
      <vt:lpstr>Why it is human competitive </vt:lpstr>
      <vt:lpstr>Why it is human competitive </vt:lpstr>
      <vt:lpstr>Why it is human competitive </vt:lpstr>
      <vt:lpstr>Summary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Hart, Emma</cp:lastModifiedBy>
  <cp:revision>38</cp:revision>
  <dcterms:created xsi:type="dcterms:W3CDTF">2018-06-22T11:45:20Z</dcterms:created>
  <dcterms:modified xsi:type="dcterms:W3CDTF">2018-07-03T12:44:06Z</dcterms:modified>
</cp:coreProperties>
</file>