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8"/>
  </p:notesMasterIdLst>
  <p:sldIdLst>
    <p:sldId id="256" r:id="rId5"/>
    <p:sldId id="257" r:id="rId6"/>
    <p:sldId id="258" r:id="rId7"/>
    <p:sldId id="272" r:id="rId8"/>
    <p:sldId id="259" r:id="rId9"/>
    <p:sldId id="260" r:id="rId10"/>
    <p:sldId id="261" r:id="rId11"/>
    <p:sldId id="262" r:id="rId12"/>
    <p:sldId id="264" r:id="rId13"/>
    <p:sldId id="265" r:id="rId14"/>
    <p:sldId id="270" r:id="rId15"/>
    <p:sldId id="271" r:id="rId16"/>
    <p:sldId id="263"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87891" autoAdjust="0"/>
  </p:normalViewPr>
  <p:slideViewPr>
    <p:cSldViewPr snapToGrid="0">
      <p:cViewPr varScale="1">
        <p:scale>
          <a:sx n="112" d="100"/>
          <a:sy n="112" d="100"/>
        </p:scale>
        <p:origin x="1160" y="184"/>
      </p:cViewPr>
      <p:guideLst/>
    </p:cSldViewPr>
  </p:slideViewPr>
  <p:notesTextViewPr>
    <p:cViewPr>
      <p:scale>
        <a:sx n="3" d="2"/>
        <a:sy n="3" d="2"/>
      </p:scale>
      <p:origin x="0" y="0"/>
    </p:cViewPr>
  </p:notesTextViewPr>
  <p:sorterViewPr>
    <p:cViewPr>
      <p:scale>
        <a:sx n="100" d="100"/>
        <a:sy n="100" d="100"/>
      </p:scale>
      <p:origin x="0" y="-1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76F451-745A-461B-A330-7CA48ED2C618}" type="datetimeFigureOut">
              <a:rPr lang="en-US" smtClean="0"/>
              <a:t>7/2/22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4CD4B-96AA-4565-B1AB-8D27C767DDFF}" type="slidenum">
              <a:rPr lang="en-US" smtClean="0"/>
              <a:t>‹#›</a:t>
            </a:fld>
            <a:endParaRPr lang="en-US"/>
          </a:p>
        </p:txBody>
      </p:sp>
    </p:spTree>
    <p:extLst>
      <p:ext uri="{BB962C8B-B14F-4D97-AF65-F5344CB8AC3E}">
        <p14:creationId xmlns:p14="http://schemas.microsoft.com/office/powerpoint/2010/main" val="3932755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Dmytro Humeniuk and I’m a PhD student at Polytechnique Montreal. It’s my big </a:t>
            </a:r>
            <a:r>
              <a:rPr lang="en-US" dirty="0" err="1"/>
              <a:t>honour</a:t>
            </a:r>
            <a:r>
              <a:rPr lang="en-US" dirty="0"/>
              <a:t> to present our work on test scenario generation for autonomous cyber-physical systems for </a:t>
            </a:r>
            <a:r>
              <a:rPr lang="en-US" dirty="0" err="1"/>
              <a:t>Humies</a:t>
            </a:r>
            <a:r>
              <a:rPr lang="en-US" dirty="0"/>
              <a:t> Awards.</a:t>
            </a:r>
          </a:p>
          <a:p>
            <a:r>
              <a:rPr lang="en-US" dirty="0"/>
              <a:t>This work was done under the supervision of my research directors </a:t>
            </a:r>
            <a:r>
              <a:rPr lang="en-US" dirty="0" err="1"/>
              <a:t>Foutse</a:t>
            </a:r>
            <a:r>
              <a:rPr lang="en-US" dirty="0"/>
              <a:t> </a:t>
            </a:r>
            <a:r>
              <a:rPr lang="en-US" dirty="0" err="1"/>
              <a:t>Khomh</a:t>
            </a:r>
            <a:r>
              <a:rPr lang="en-US" dirty="0"/>
              <a:t> and Giuliano </a:t>
            </a:r>
            <a:r>
              <a:rPr lang="en-US" dirty="0" err="1"/>
              <a:t>Antoniol</a:t>
            </a:r>
            <a:endParaRPr lang="en-US" dirty="0"/>
          </a:p>
        </p:txBody>
      </p:sp>
      <p:sp>
        <p:nvSpPr>
          <p:cNvPr id="4" name="Slide Number Placeholder 3"/>
          <p:cNvSpPr>
            <a:spLocks noGrp="1"/>
          </p:cNvSpPr>
          <p:nvPr>
            <p:ph type="sldNum" sz="quarter" idx="5"/>
          </p:nvPr>
        </p:nvSpPr>
        <p:spPr/>
        <p:txBody>
          <a:bodyPr/>
          <a:lstStyle/>
          <a:p>
            <a:fld id="{0E54CD4B-96AA-4565-B1AB-8D27C767DDFF}" type="slidenum">
              <a:rPr lang="en-US" smtClean="0"/>
              <a:t>1</a:t>
            </a:fld>
            <a:endParaRPr lang="en-US"/>
          </a:p>
        </p:txBody>
      </p:sp>
    </p:spTree>
    <p:extLst>
      <p:ext uri="{BB962C8B-B14F-4D97-AF65-F5344CB8AC3E}">
        <p14:creationId xmlns:p14="http://schemas.microsoft.com/office/powerpoint/2010/main" val="2356416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54CD4B-96AA-4565-B1AB-8D27C767DDFF}" type="slidenum">
              <a:rPr lang="en-US" smtClean="0"/>
              <a:t>11</a:t>
            </a:fld>
            <a:endParaRPr lang="en-US"/>
          </a:p>
        </p:txBody>
      </p:sp>
    </p:spTree>
    <p:extLst>
      <p:ext uri="{BB962C8B-B14F-4D97-AF65-F5344CB8AC3E}">
        <p14:creationId xmlns:p14="http://schemas.microsoft.com/office/powerpoint/2010/main" val="1958600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Autonomous systems are an active research area today. And that’s because they can make our lives safer and easier.</a:t>
            </a:r>
          </a:p>
          <a:p>
            <a:r>
              <a:rPr lang="en-US" dirty="0"/>
              <a:t>For example, let’s look at some predicted benefits from using the self-driving systems….</a:t>
            </a:r>
          </a:p>
          <a:p>
            <a:r>
              <a:rPr lang="en-US" dirty="0"/>
              <a:t>And the benefits of robotic systems:</a:t>
            </a:r>
          </a:p>
          <a:p>
            <a:endParaRPr lang="en-US" dirty="0"/>
          </a:p>
          <a:p>
            <a:r>
              <a:rPr lang="en-US" dirty="0"/>
              <a:t>Proper testing is crucial to reap the benefits, to ensure…</a:t>
            </a:r>
          </a:p>
          <a:p>
            <a:r>
              <a:rPr lang="en-US" dirty="0">
                <a:effectLst/>
                <a:latin typeface="Arial" panose="020B0604020202020204" pitchFamily="34" charset="0"/>
              </a:rPr>
              <a:t>Safer cars, combined with less costly</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0E54CD4B-96AA-4565-B1AB-8D27C767DDFF}" type="slidenum">
              <a:rPr lang="en-US" smtClean="0"/>
              <a:t>2</a:t>
            </a:fld>
            <a:endParaRPr lang="en-US"/>
          </a:p>
        </p:txBody>
      </p:sp>
    </p:spTree>
    <p:extLst>
      <p:ext uri="{BB962C8B-B14F-4D97-AF65-F5344CB8AC3E}">
        <p14:creationId xmlns:p14="http://schemas.microsoft.com/office/powerpoint/2010/main" val="2316310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to reap the benefits of this systems and to use them we need to make sure they are safe, by thoroughly testing them.</a:t>
            </a:r>
          </a:p>
          <a:p>
            <a:r>
              <a:rPr lang="en-US" dirty="0"/>
              <a:t>And testing is rather challenging as there are is a huge number of input parameters that need to be taken into consideration, which cannot be covered</a:t>
            </a:r>
          </a:p>
          <a:p>
            <a:r>
              <a:rPr lang="en-US" dirty="0"/>
              <a:t>by standard techniques for cyber-physical system testing.</a:t>
            </a:r>
          </a:p>
          <a:p>
            <a:r>
              <a:rPr lang="en-US" dirty="0"/>
              <a:t>One option is to perform the testing in the real world </a:t>
            </a:r>
          </a:p>
          <a:p>
            <a:r>
              <a:rPr lang="en-CA" dirty="0"/>
              <a:t>4.1 crashes per million miles driven</a:t>
            </a:r>
            <a:endParaRPr lang="en-US" dirty="0"/>
          </a:p>
          <a:p>
            <a:r>
              <a:rPr lang="en-US" dirty="0"/>
              <a:t>Another option is using the simulators. There is a number of realistic simulators available such as … however they only </a:t>
            </a:r>
          </a:p>
          <a:p>
            <a:r>
              <a:rPr lang="en-US" dirty="0"/>
              <a:t>Provide a very limited set of pre defined scenarios. Most often the tester needs to manually </a:t>
            </a:r>
          </a:p>
          <a:p>
            <a:r>
              <a:rPr lang="en-US" dirty="0"/>
              <a:t>Create additional scenarios.</a:t>
            </a:r>
          </a:p>
        </p:txBody>
      </p:sp>
      <p:sp>
        <p:nvSpPr>
          <p:cNvPr id="4" name="Slide Number Placeholder 3"/>
          <p:cNvSpPr>
            <a:spLocks noGrp="1"/>
          </p:cNvSpPr>
          <p:nvPr>
            <p:ph type="sldNum" sz="quarter" idx="5"/>
          </p:nvPr>
        </p:nvSpPr>
        <p:spPr/>
        <p:txBody>
          <a:bodyPr/>
          <a:lstStyle/>
          <a:p>
            <a:fld id="{0E54CD4B-96AA-4565-B1AB-8D27C767DDFF}" type="slidenum">
              <a:rPr lang="en-US" smtClean="0"/>
              <a:t>3</a:t>
            </a:fld>
            <a:endParaRPr lang="en-US"/>
          </a:p>
        </p:txBody>
      </p:sp>
    </p:spTree>
    <p:extLst>
      <p:ext uri="{BB962C8B-B14F-4D97-AF65-F5344CB8AC3E}">
        <p14:creationId xmlns:p14="http://schemas.microsoft.com/office/powerpoint/2010/main" val="1486945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space of search is huge</a:t>
            </a:r>
          </a:p>
        </p:txBody>
      </p:sp>
      <p:sp>
        <p:nvSpPr>
          <p:cNvPr id="4" name="Slide Number Placeholder 3"/>
          <p:cNvSpPr>
            <a:spLocks noGrp="1"/>
          </p:cNvSpPr>
          <p:nvPr>
            <p:ph type="sldNum" sz="quarter" idx="5"/>
          </p:nvPr>
        </p:nvSpPr>
        <p:spPr/>
        <p:txBody>
          <a:bodyPr/>
          <a:lstStyle/>
          <a:p>
            <a:fld id="{0E54CD4B-96AA-4565-B1AB-8D27C767DDFF}" type="slidenum">
              <a:rPr lang="en-US" smtClean="0"/>
              <a:t>4</a:t>
            </a:fld>
            <a:endParaRPr lang="en-US"/>
          </a:p>
        </p:txBody>
      </p:sp>
    </p:spTree>
    <p:extLst>
      <p:ext uri="{BB962C8B-B14F-4D97-AF65-F5344CB8AC3E}">
        <p14:creationId xmlns:p14="http://schemas.microsoft.com/office/powerpoint/2010/main" val="2336278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designing a test scenario is quite a complex task for humans.</a:t>
            </a:r>
          </a:p>
          <a:p>
            <a:r>
              <a:rPr lang="en-US" dirty="0"/>
              <a:t>Let’s look at one example. </a:t>
            </a:r>
          </a:p>
        </p:txBody>
      </p:sp>
      <p:sp>
        <p:nvSpPr>
          <p:cNvPr id="4" name="Slide Number Placeholder 3"/>
          <p:cNvSpPr>
            <a:spLocks noGrp="1"/>
          </p:cNvSpPr>
          <p:nvPr>
            <p:ph type="sldNum" sz="quarter" idx="5"/>
          </p:nvPr>
        </p:nvSpPr>
        <p:spPr/>
        <p:txBody>
          <a:bodyPr/>
          <a:lstStyle/>
          <a:p>
            <a:fld id="{0E54CD4B-96AA-4565-B1AB-8D27C767DDFF}" type="slidenum">
              <a:rPr lang="en-US" smtClean="0"/>
              <a:t>5</a:t>
            </a:fld>
            <a:endParaRPr lang="en-US"/>
          </a:p>
        </p:txBody>
      </p:sp>
    </p:spTree>
    <p:extLst>
      <p:ext uri="{BB962C8B-B14F-4D97-AF65-F5344CB8AC3E}">
        <p14:creationId xmlns:p14="http://schemas.microsoft.com/office/powerpoint/2010/main" val="1133091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work is dedicated to creating such test cases automatically using a search based approach.</a:t>
            </a:r>
          </a:p>
          <a:p>
            <a:r>
              <a:rPr lang="en-US" dirty="0"/>
              <a:t>Simply speaking, we suggest resenting the test cases as a sequence of discreet elements that can be combined between each other.</a:t>
            </a:r>
          </a:p>
          <a:p>
            <a:r>
              <a:rPr lang="en-US" dirty="0"/>
              <a:t>And we encode each test case as genetic algorithm chromosome.</a:t>
            </a:r>
          </a:p>
          <a:p>
            <a:r>
              <a:rPr lang="en-US" dirty="0"/>
              <a:t>Then we evolve the test cases to maximize their complexity and diversity</a:t>
            </a:r>
          </a:p>
        </p:txBody>
      </p:sp>
      <p:sp>
        <p:nvSpPr>
          <p:cNvPr id="4" name="Slide Number Placeholder 3"/>
          <p:cNvSpPr>
            <a:spLocks noGrp="1"/>
          </p:cNvSpPr>
          <p:nvPr>
            <p:ph type="sldNum" sz="quarter" idx="5"/>
          </p:nvPr>
        </p:nvSpPr>
        <p:spPr/>
        <p:txBody>
          <a:bodyPr/>
          <a:lstStyle/>
          <a:p>
            <a:fld id="{0E54CD4B-96AA-4565-B1AB-8D27C767DDFF}" type="slidenum">
              <a:rPr lang="en-US" smtClean="0"/>
              <a:t>6</a:t>
            </a:fld>
            <a:endParaRPr lang="en-US"/>
          </a:p>
        </p:txBody>
      </p:sp>
    </p:spTree>
    <p:extLst>
      <p:ext uri="{BB962C8B-B14F-4D97-AF65-F5344CB8AC3E}">
        <p14:creationId xmlns:p14="http://schemas.microsoft.com/office/powerpoint/2010/main" val="2840827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space of search is huge</a:t>
            </a:r>
          </a:p>
        </p:txBody>
      </p:sp>
      <p:sp>
        <p:nvSpPr>
          <p:cNvPr id="4" name="Slide Number Placeholder 3"/>
          <p:cNvSpPr>
            <a:spLocks noGrp="1"/>
          </p:cNvSpPr>
          <p:nvPr>
            <p:ph type="sldNum" sz="quarter" idx="5"/>
          </p:nvPr>
        </p:nvSpPr>
        <p:spPr/>
        <p:txBody>
          <a:bodyPr/>
          <a:lstStyle/>
          <a:p>
            <a:fld id="{0E54CD4B-96AA-4565-B1AB-8D27C767DDFF}" type="slidenum">
              <a:rPr lang="en-US" smtClean="0"/>
              <a:t>7</a:t>
            </a:fld>
            <a:endParaRPr lang="en-US"/>
          </a:p>
        </p:txBody>
      </p:sp>
    </p:spTree>
    <p:extLst>
      <p:ext uri="{BB962C8B-B14F-4D97-AF65-F5344CB8AC3E}">
        <p14:creationId xmlns:p14="http://schemas.microsoft.com/office/powerpoint/2010/main" val="1993797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more info about competition</a:t>
            </a:r>
          </a:p>
        </p:txBody>
      </p:sp>
      <p:sp>
        <p:nvSpPr>
          <p:cNvPr id="4" name="Slide Number Placeholder 3"/>
          <p:cNvSpPr>
            <a:spLocks noGrp="1"/>
          </p:cNvSpPr>
          <p:nvPr>
            <p:ph type="sldNum" sz="quarter" idx="5"/>
          </p:nvPr>
        </p:nvSpPr>
        <p:spPr/>
        <p:txBody>
          <a:bodyPr/>
          <a:lstStyle/>
          <a:p>
            <a:fld id="{0E54CD4B-96AA-4565-B1AB-8D27C767DDFF}" type="slidenum">
              <a:rPr lang="en-US" smtClean="0"/>
              <a:t>8</a:t>
            </a:fld>
            <a:endParaRPr lang="en-US"/>
          </a:p>
        </p:txBody>
      </p:sp>
    </p:spTree>
    <p:extLst>
      <p:ext uri="{BB962C8B-B14F-4D97-AF65-F5344CB8AC3E}">
        <p14:creationId xmlns:p14="http://schemas.microsoft.com/office/powerpoint/2010/main" val="493542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I would like to focus more on the results achieved by our tool. The final score was mostly based on the number of produced failures as well as the feature space they cover i.e. their diversity. For the first test subject our tool achieved the highest </a:t>
            </a:r>
          </a:p>
        </p:txBody>
      </p:sp>
      <p:sp>
        <p:nvSpPr>
          <p:cNvPr id="4" name="Slide Number Placeholder 3"/>
          <p:cNvSpPr>
            <a:spLocks noGrp="1"/>
          </p:cNvSpPr>
          <p:nvPr>
            <p:ph type="sldNum" sz="quarter" idx="5"/>
          </p:nvPr>
        </p:nvSpPr>
        <p:spPr/>
        <p:txBody>
          <a:bodyPr/>
          <a:lstStyle/>
          <a:p>
            <a:fld id="{0E54CD4B-96AA-4565-B1AB-8D27C767DDFF}" type="slidenum">
              <a:rPr lang="en-US" smtClean="0"/>
              <a:t>9</a:t>
            </a:fld>
            <a:endParaRPr lang="en-US"/>
          </a:p>
        </p:txBody>
      </p:sp>
    </p:spTree>
    <p:extLst>
      <p:ext uri="{BB962C8B-B14F-4D97-AF65-F5344CB8AC3E}">
        <p14:creationId xmlns:p14="http://schemas.microsoft.com/office/powerpoint/2010/main" val="2973482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7/2/22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7/2/22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7/2/22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7/2/22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7/2/22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7/2/22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7/2/22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7/2/22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7/2/22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7/2/22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7/2/22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7/2/22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7/2/22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7/2/22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7/2/22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7/2/22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7/2/22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7/2/22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5.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4962833-2EBB-47A0-9823-D4F8E16EE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itle 1">
            <a:extLst>
              <a:ext uri="{FF2B5EF4-FFF2-40B4-BE49-F238E27FC236}">
                <a16:creationId xmlns:a16="http://schemas.microsoft.com/office/drawing/2014/main" id="{1440FA09-0840-90BB-779B-73D28F9DCC09}"/>
              </a:ext>
            </a:extLst>
          </p:cNvPr>
          <p:cNvSpPr>
            <a:spLocks noGrp="1"/>
          </p:cNvSpPr>
          <p:nvPr>
            <p:ph type="ctrTitle"/>
          </p:nvPr>
        </p:nvSpPr>
        <p:spPr>
          <a:xfrm>
            <a:off x="3981072" y="1219200"/>
            <a:ext cx="7733407" cy="3447733"/>
          </a:xfrm>
          <a:effectLst/>
        </p:spPr>
        <p:txBody>
          <a:bodyPr wrap="square" anchor="ctr">
            <a:normAutofit/>
          </a:bodyPr>
          <a:lstStyle/>
          <a:p>
            <a:pPr algn="ctr"/>
            <a:r>
              <a:rPr lang="en-US" sz="5000" b="1" dirty="0">
                <a:solidFill>
                  <a:schemeClr val="tx1">
                    <a:lumMod val="95000"/>
                  </a:schemeClr>
                </a:solidFill>
                <a:latin typeface="Arial" panose="020B0604020202020204" pitchFamily="34" charset="0"/>
                <a:cs typeface="Arial" panose="020B0604020202020204" pitchFamily="34" charset="0"/>
              </a:rPr>
              <a:t>A search-based framework for automatic generation of testing environments for cyber – physical systems</a:t>
            </a:r>
          </a:p>
        </p:txBody>
      </p:sp>
      <p:cxnSp>
        <p:nvCxnSpPr>
          <p:cNvPr id="14" name="Straight Connector 13">
            <a:extLst>
              <a:ext uri="{FF2B5EF4-FFF2-40B4-BE49-F238E27FC236}">
                <a16:creationId xmlns:a16="http://schemas.microsoft.com/office/drawing/2014/main" id="{21FCCE20-1E4F-44FF-87B4-379D391A2D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580" y="2032907"/>
            <a:ext cx="0" cy="2792186"/>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5ABFC0-403A-F3F0-E460-CF552E86AB05}"/>
              </a:ext>
            </a:extLst>
          </p:cNvPr>
          <p:cNvSpPr txBox="1"/>
          <p:nvPr/>
        </p:nvSpPr>
        <p:spPr>
          <a:xfrm>
            <a:off x="-20318" y="2472174"/>
            <a:ext cx="4441658" cy="1077218"/>
          </a:xfrm>
          <a:prstGeom prst="rect">
            <a:avLst/>
          </a:prstGeom>
          <a:noFill/>
        </p:spPr>
        <p:txBody>
          <a:bodyPr wrap="square">
            <a:spAutoFit/>
          </a:bodyPr>
          <a:lstStyle/>
          <a:p>
            <a:pPr algn="ctr"/>
            <a:r>
              <a:rPr lang="en-US" sz="3200" b="1" dirty="0">
                <a:solidFill>
                  <a:schemeClr val="tx1">
                    <a:lumMod val="95000"/>
                  </a:schemeClr>
                </a:solidFill>
                <a:latin typeface="Arial" panose="020B0604020202020204" pitchFamily="34" charset="0"/>
                <a:cs typeface="Arial" panose="020B0604020202020204" pitchFamily="34" charset="0"/>
              </a:rPr>
              <a:t>Humies Award Candidate 2022</a:t>
            </a:r>
            <a:endParaRPr lang="en-US" sz="3200" dirty="0"/>
          </a:p>
        </p:txBody>
      </p:sp>
      <p:sp>
        <p:nvSpPr>
          <p:cNvPr id="9" name="TextBox 8">
            <a:extLst>
              <a:ext uri="{FF2B5EF4-FFF2-40B4-BE49-F238E27FC236}">
                <a16:creationId xmlns:a16="http://schemas.microsoft.com/office/drawing/2014/main" id="{F841B94E-222C-246E-4B24-F4471122D02C}"/>
              </a:ext>
            </a:extLst>
          </p:cNvPr>
          <p:cNvSpPr txBox="1"/>
          <p:nvPr/>
        </p:nvSpPr>
        <p:spPr>
          <a:xfrm>
            <a:off x="436880" y="5495835"/>
            <a:ext cx="8148320" cy="830997"/>
          </a:xfrm>
          <a:prstGeom prst="rect">
            <a:avLst/>
          </a:prstGeom>
          <a:noFill/>
        </p:spPr>
        <p:txBody>
          <a:bodyPr wrap="square" rtlCol="0">
            <a:spAutoFit/>
          </a:bodyPr>
          <a:lstStyle/>
          <a:p>
            <a:r>
              <a:rPr lang="en-US" sz="2400" i="1" dirty="0">
                <a:latin typeface="Arial" panose="020B0604020202020204" pitchFamily="34" charset="0"/>
                <a:cs typeface="Arial" panose="020B0604020202020204" pitchFamily="34" charset="0"/>
              </a:rPr>
              <a:t>Dmytro Humeniuk, Foutse Khomh, Giuliano Antoniol</a:t>
            </a:r>
          </a:p>
          <a:p>
            <a:r>
              <a:rPr lang="en-US" sz="2400" dirty="0">
                <a:latin typeface="Arial" panose="020B0604020202020204" pitchFamily="34" charset="0"/>
                <a:cs typeface="Arial" panose="020B0604020202020204" pitchFamily="34" charset="0"/>
              </a:rPr>
              <a:t>SWAT lab, Polytechnique Montreal, Canada</a:t>
            </a:r>
          </a:p>
        </p:txBody>
      </p:sp>
    </p:spTree>
    <p:extLst>
      <p:ext uri="{BB962C8B-B14F-4D97-AF65-F5344CB8AC3E}">
        <p14:creationId xmlns:p14="http://schemas.microsoft.com/office/powerpoint/2010/main" val="2756232383"/>
      </p:ext>
    </p:extLst>
  </p:cSld>
  <p:clrMapOvr>
    <a:masterClrMapping/>
  </p:clrMapOvr>
  <mc:AlternateContent xmlns:mc="http://schemas.openxmlformats.org/markup-compatibility/2006" xmlns:p14="http://schemas.microsoft.com/office/powerpoint/2010/main">
    <mc:Choice Requires="p14">
      <p:transition spd="slow" p14:dur="2000" advTm="25180"/>
    </mc:Choice>
    <mc:Fallback xmlns="">
      <p:transition spd="slow" advTm="25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94FC8AEB-0592-7BCF-555F-7FBFA7AF5EC7}"/>
              </a:ext>
            </a:extLst>
          </p:cNvPr>
          <p:cNvSpPr>
            <a:spLocks noChangeArrowheads="1"/>
          </p:cNvSpPr>
          <p:nvPr/>
        </p:nvSpPr>
        <p:spPr bwMode="auto">
          <a:xfrm>
            <a:off x="829749" y="1177247"/>
            <a:ext cx="940536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(D) Criterion</a:t>
            </a:r>
          </a:p>
          <a:p>
            <a:pPr defTabSz="914400" eaLnBrk="0" fontAlgn="base" hangingPunct="0">
              <a:spcBef>
                <a:spcPct val="0"/>
              </a:spcBef>
              <a:spcAft>
                <a:spcPct val="0"/>
              </a:spcAft>
            </a:pPr>
            <a:r>
              <a:rPr kumimoji="0" lang="en-US" altLang="en-US" sz="2400" b="0" u="none" strike="noStrike" cap="none" normalizeH="0" baseline="0" dirty="0">
                <a:ln>
                  <a:noFill/>
                </a:ln>
                <a:solidFill>
                  <a:schemeClr val="tx1"/>
                </a:solidFill>
                <a:effectLst/>
                <a:latin typeface="Arial" panose="020B0604020202020204" pitchFamily="34" charset="0"/>
                <a:cs typeface="Arial" panose="020B0604020202020204" pitchFamily="34" charset="0"/>
              </a:rPr>
              <a:t>The result is publishable in its own right </a:t>
            </a:r>
            <a:r>
              <a:rPr lang="en-US" altLang="en-US" sz="2400" dirty="0">
                <a:latin typeface="Arial" panose="020B0604020202020204" pitchFamily="34" charset="0"/>
                <a:cs typeface="Arial" panose="020B0604020202020204" pitchFamily="34" charset="0"/>
              </a:rPr>
              <a:t>as a new scientific result independent of the fact that the result was mechanically created </a:t>
            </a:r>
          </a:p>
        </p:txBody>
      </p:sp>
      <p:sp>
        <p:nvSpPr>
          <p:cNvPr id="13" name="TextBox 12">
            <a:extLst>
              <a:ext uri="{FF2B5EF4-FFF2-40B4-BE49-F238E27FC236}">
                <a16:creationId xmlns:a16="http://schemas.microsoft.com/office/drawing/2014/main" id="{93D64340-E2FB-9FE6-5993-E118C9A82835}"/>
              </a:ext>
            </a:extLst>
          </p:cNvPr>
          <p:cNvSpPr txBox="1"/>
          <p:nvPr/>
        </p:nvSpPr>
        <p:spPr>
          <a:xfrm>
            <a:off x="829749" y="2539564"/>
            <a:ext cx="8863716" cy="1631216"/>
          </a:xfrm>
          <a:prstGeom prst="rect">
            <a:avLst/>
          </a:prstGeom>
          <a:noFill/>
        </p:spPr>
        <p:txBody>
          <a:bodyPr wrap="square">
            <a:spAutoFit/>
          </a:bodyPr>
          <a:lstStyle/>
          <a:p>
            <a:r>
              <a:rPr lang="en-US" sz="2000" i="1" dirty="0">
                <a:latin typeface="Arial" panose="020B0604020202020204" pitchFamily="34" charset="0"/>
                <a:cs typeface="Arial" panose="020B0604020202020204" pitchFamily="34" charset="0"/>
              </a:rPr>
              <a:t>Dmytro Humeniuk, </a:t>
            </a:r>
            <a:r>
              <a:rPr lang="en-US" sz="2000" i="1" dirty="0" err="1">
                <a:latin typeface="Arial" panose="020B0604020202020204" pitchFamily="34" charset="0"/>
                <a:cs typeface="Arial" panose="020B0604020202020204" pitchFamily="34" charset="0"/>
              </a:rPr>
              <a:t>Foutse</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Khomh</a:t>
            </a:r>
            <a:r>
              <a:rPr lang="en-US" sz="2000" i="1" dirty="0">
                <a:latin typeface="Arial" panose="020B0604020202020204" pitchFamily="34" charset="0"/>
                <a:cs typeface="Arial" panose="020B0604020202020204" pitchFamily="34" charset="0"/>
              </a:rPr>
              <a:t> and Giuliano Antoniol,</a:t>
            </a:r>
          </a:p>
          <a:p>
            <a:r>
              <a:rPr lang="en-US" sz="2000" i="1" dirty="0">
                <a:latin typeface="Arial" panose="020B0604020202020204" pitchFamily="34" charset="0"/>
                <a:cs typeface="Arial" panose="020B0604020202020204" pitchFamily="34" charset="0"/>
              </a:rPr>
              <a:t>A search-based framework for automatic generation of testing environments for cyber–physical systems, Information and Software Technology, Volume 149, 2022, 106936, ISSN 0950-5849, https://doi.org/10.1016/j.infsof.2022.106936.</a:t>
            </a:r>
          </a:p>
        </p:txBody>
      </p:sp>
      <p:sp>
        <p:nvSpPr>
          <p:cNvPr id="8" name="Rectangle 3">
            <a:extLst>
              <a:ext uri="{FF2B5EF4-FFF2-40B4-BE49-F238E27FC236}">
                <a16:creationId xmlns:a16="http://schemas.microsoft.com/office/drawing/2014/main" id="{E084E2A5-CE14-4430-4459-9DDB9754471B}"/>
              </a:ext>
            </a:extLst>
          </p:cNvPr>
          <p:cNvSpPr>
            <a:spLocks noChangeArrowheads="1"/>
          </p:cNvSpPr>
          <p:nvPr/>
        </p:nvSpPr>
        <p:spPr bwMode="auto">
          <a:xfrm>
            <a:off x="829749" y="4429843"/>
            <a:ext cx="842695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Dmytro Humeniuk, Giuliano Antoniol, and Foutse Khomh.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err="1">
                <a:ln>
                  <a:noFill/>
                </a:ln>
                <a:solidFill>
                  <a:schemeClr val="tx1"/>
                </a:solidFill>
                <a:effectLst/>
                <a:latin typeface="Arial" panose="020B0604020202020204" pitchFamily="34" charset="0"/>
                <a:cs typeface="Arial" panose="020B0604020202020204" pitchFamily="34" charset="0"/>
              </a:rPr>
              <a:t>AmbieGen</a:t>
            </a:r>
            <a:r>
              <a:rPr kumimoji="0" lang="en-US" altLang="en-US" sz="2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 tool at the SBST 2022 Tool Competition.  In The 15th Search-Based Software Testing Workshop (SBST 2022 ), May 9, 2022, Pittsburgh, PA, USA. ACM, New York, NY,  USA, 4 pages. https: //doi.org/10.1145/3526072.3527531 </a:t>
            </a:r>
          </a:p>
        </p:txBody>
      </p:sp>
      <p:sp>
        <p:nvSpPr>
          <p:cNvPr id="7" name="TextBox 6">
            <a:extLst>
              <a:ext uri="{FF2B5EF4-FFF2-40B4-BE49-F238E27FC236}">
                <a16:creationId xmlns:a16="http://schemas.microsoft.com/office/drawing/2014/main" id="{45C79282-31A8-BFE1-DC26-16197C061541}"/>
              </a:ext>
            </a:extLst>
          </p:cNvPr>
          <p:cNvSpPr txBox="1"/>
          <p:nvPr/>
        </p:nvSpPr>
        <p:spPr>
          <a:xfrm>
            <a:off x="374431" y="314311"/>
            <a:ext cx="7315200"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Why this entry is “the best”  ?</a:t>
            </a:r>
          </a:p>
        </p:txBody>
      </p:sp>
    </p:spTree>
    <p:custDataLst>
      <p:tags r:id="rId1"/>
    </p:custDataLst>
    <p:extLst>
      <p:ext uri="{BB962C8B-B14F-4D97-AF65-F5344CB8AC3E}">
        <p14:creationId xmlns:p14="http://schemas.microsoft.com/office/powerpoint/2010/main" val="33567682"/>
      </p:ext>
    </p:extLst>
  </p:cSld>
  <p:clrMapOvr>
    <a:masterClrMapping/>
  </p:clrMapOvr>
  <mc:AlternateContent xmlns:mc="http://schemas.openxmlformats.org/markup-compatibility/2006" xmlns:p14="http://schemas.microsoft.com/office/powerpoint/2010/main">
    <mc:Choice Requires="p14">
      <p:transition spd="slow" p14:dur="2000" advTm="31316"/>
    </mc:Choice>
    <mc:Fallback xmlns="">
      <p:transition spd="slow" advTm="313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5AD57E-C967-4821-7DC0-9B6E2AB4DEAD}"/>
              </a:ext>
            </a:extLst>
          </p:cNvPr>
          <p:cNvSpPr txBox="1"/>
          <p:nvPr/>
        </p:nvSpPr>
        <p:spPr>
          <a:xfrm>
            <a:off x="351282" y="186989"/>
            <a:ext cx="7315200"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Why this entry is “the best”  ?</a:t>
            </a:r>
          </a:p>
        </p:txBody>
      </p:sp>
      <p:sp>
        <p:nvSpPr>
          <p:cNvPr id="11" name="Rectangle 1">
            <a:extLst>
              <a:ext uri="{FF2B5EF4-FFF2-40B4-BE49-F238E27FC236}">
                <a16:creationId xmlns:a16="http://schemas.microsoft.com/office/drawing/2014/main" id="{C1C2FCDA-B582-CA6E-AA0F-6E5A8148B746}"/>
              </a:ext>
            </a:extLst>
          </p:cNvPr>
          <p:cNvSpPr>
            <a:spLocks noChangeArrowheads="1"/>
          </p:cNvSpPr>
          <p:nvPr/>
        </p:nvSpPr>
        <p:spPr bwMode="auto">
          <a:xfrm>
            <a:off x="675345" y="1317535"/>
            <a:ext cx="598715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We present a prototype of the framework for designing challenging test cases for different</a:t>
            </a:r>
            <a:r>
              <a:rPr kumimoji="0" lang="en-US" altLang="en-US" sz="2400" b="0" i="0" u="none" strike="noStrike" cap="none" normalizeH="0" dirty="0">
                <a:ln>
                  <a:noFill/>
                </a:ln>
                <a:solidFill>
                  <a:schemeClr val="tx1"/>
                </a:solidFill>
                <a:effectLst/>
                <a:latin typeface="Arial" panose="020B0604020202020204" pitchFamily="34" charset="0"/>
                <a:cs typeface="Arial" panose="020B0604020202020204" pitchFamily="34" charset="0"/>
              </a:rPr>
              <a:t> autonomous systems</a:t>
            </a:r>
            <a:endParaRPr kumimoji="0" lang="en-US" altLang="en-US" sz="4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12" name="Picture 11" descr="A picture containing text, clock&#10;&#10;Description automatically generated">
            <a:extLst>
              <a:ext uri="{FF2B5EF4-FFF2-40B4-BE49-F238E27FC236}">
                <a16:creationId xmlns:a16="http://schemas.microsoft.com/office/drawing/2014/main" id="{B4F964C0-1848-CC1F-AC0F-AECABE58C410}"/>
              </a:ext>
            </a:extLst>
          </p:cNvPr>
          <p:cNvPicPr>
            <a:picLocks noChangeAspect="1"/>
          </p:cNvPicPr>
          <p:nvPr/>
        </p:nvPicPr>
        <p:blipFill>
          <a:blip r:embed="rId4"/>
          <a:stretch>
            <a:fillRect/>
          </a:stretch>
        </p:blipFill>
        <p:spPr>
          <a:xfrm>
            <a:off x="9793711" y="1070496"/>
            <a:ext cx="1722944" cy="1748788"/>
          </a:xfrm>
          <a:prstGeom prst="rect">
            <a:avLst/>
          </a:prstGeom>
        </p:spPr>
      </p:pic>
      <p:pic>
        <p:nvPicPr>
          <p:cNvPr id="15" name="Picture 14" descr="A picture containing LEGO, toy&#10;&#10;Description automatically generated">
            <a:extLst>
              <a:ext uri="{FF2B5EF4-FFF2-40B4-BE49-F238E27FC236}">
                <a16:creationId xmlns:a16="http://schemas.microsoft.com/office/drawing/2014/main" id="{198A3D1C-0BB0-7781-1BC4-09FD89B44608}"/>
              </a:ext>
            </a:extLst>
          </p:cNvPr>
          <p:cNvPicPr>
            <a:picLocks noChangeAspect="1"/>
          </p:cNvPicPr>
          <p:nvPr/>
        </p:nvPicPr>
        <p:blipFill>
          <a:blip r:embed="rId5"/>
          <a:stretch>
            <a:fillRect/>
          </a:stretch>
        </p:blipFill>
        <p:spPr>
          <a:xfrm>
            <a:off x="6935333" y="1112393"/>
            <a:ext cx="2585541" cy="1565951"/>
          </a:xfrm>
          <a:prstGeom prst="rect">
            <a:avLst/>
          </a:prstGeom>
        </p:spPr>
      </p:pic>
      <p:sp>
        <p:nvSpPr>
          <p:cNvPr id="10" name="Rectangle 1">
            <a:extLst>
              <a:ext uri="{FF2B5EF4-FFF2-40B4-BE49-F238E27FC236}">
                <a16:creationId xmlns:a16="http://schemas.microsoft.com/office/drawing/2014/main" id="{7EED0D51-E25E-1CA0-3F34-1C67D1A3C9D8}"/>
              </a:ext>
            </a:extLst>
          </p:cNvPr>
          <p:cNvSpPr>
            <a:spLocks noChangeArrowheads="1"/>
          </p:cNvSpPr>
          <p:nvPr/>
        </p:nvSpPr>
        <p:spPr bwMode="auto">
          <a:xfrm>
            <a:off x="583771" y="3052500"/>
            <a:ext cx="770962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400" dirty="0">
                <a:latin typeface="Arial" panose="020B0604020202020204" pitchFamily="34" charset="0"/>
                <a:cs typeface="Arial" panose="020B0604020202020204" pitchFamily="34" charset="0"/>
              </a:rPr>
              <a:t>We provide a state-of-the-art test generating tool, AmbieGen</a:t>
            </a:r>
            <a:r>
              <a:rPr lang="en-US" altLang="en-US" sz="2400" baseline="30000" dirty="0">
                <a:latin typeface="Arial" panose="020B0604020202020204" pitchFamily="34" charset="0"/>
                <a:cs typeface="Arial" panose="020B0604020202020204" pitchFamily="34" charset="0"/>
              </a:rPr>
              <a:t>1</a:t>
            </a:r>
            <a:r>
              <a:rPr lang="en-US" altLang="en-US" sz="2400" dirty="0">
                <a:latin typeface="Arial" panose="020B0604020202020204" pitchFamily="34" charset="0"/>
                <a:cs typeface="Arial" panose="020B0604020202020204" pitchFamily="34" charset="0"/>
              </a:rPr>
              <a:t>, for testing vehicle lane keeping assist system</a:t>
            </a: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4" name="Rectangle 1">
            <a:extLst>
              <a:ext uri="{FF2B5EF4-FFF2-40B4-BE49-F238E27FC236}">
                <a16:creationId xmlns:a16="http://schemas.microsoft.com/office/drawing/2014/main" id="{A693B8CB-0C9E-FBCE-DA8C-B9F883541D7A}"/>
              </a:ext>
            </a:extLst>
          </p:cNvPr>
          <p:cNvSpPr>
            <a:spLocks noChangeArrowheads="1"/>
          </p:cNvSpPr>
          <p:nvPr/>
        </p:nvSpPr>
        <p:spPr bwMode="auto">
          <a:xfrm>
            <a:off x="583771" y="4645668"/>
            <a:ext cx="708271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Our approach reduce</a:t>
            </a:r>
            <a:r>
              <a:rPr lang="en-US" altLang="en-US" sz="2400" dirty="0">
                <a:latin typeface="Arial" panose="020B0604020202020204" pitchFamily="34" charset="0"/>
                <a:cs typeface="Arial" panose="020B0604020202020204" pitchFamily="34" charset="0"/>
              </a:rPr>
              <a:t>s </a:t>
            </a:r>
            <a:r>
              <a:rPr kumimoji="0" lang="en-US" altLang="en-US" sz="2400" b="0" i="0" u="none" strike="noStrike" cap="none" normalizeH="0" dirty="0">
                <a:ln>
                  <a:noFill/>
                </a:ln>
                <a:solidFill>
                  <a:schemeClr val="tx1"/>
                </a:solidFill>
                <a:effectLst/>
                <a:latin typeface="Arial" panose="020B0604020202020204" pitchFamily="34" charset="0"/>
                <a:cs typeface="Arial" panose="020B0604020202020204" pitchFamily="34" charset="0"/>
              </a:rPr>
              <a:t>the manual effort to produce test scenarios and allows to reveal failures in autonomous systems more effectively</a:t>
            </a:r>
            <a:endParaRPr kumimoji="0" lang="en-US" altLang="en-US" sz="4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31B45C2-40FE-0930-9B6A-6905A66B79DE}"/>
              </a:ext>
            </a:extLst>
          </p:cNvPr>
          <p:cNvSpPr txBox="1"/>
          <p:nvPr/>
        </p:nvSpPr>
        <p:spPr>
          <a:xfrm>
            <a:off x="620034" y="6277835"/>
            <a:ext cx="6097772" cy="369332"/>
          </a:xfrm>
          <a:prstGeom prst="rect">
            <a:avLst/>
          </a:prstGeom>
          <a:noFill/>
        </p:spPr>
        <p:txBody>
          <a:bodyPr wrap="square">
            <a:spAutoFit/>
          </a:bodyPr>
          <a:lstStyle/>
          <a:p>
            <a:r>
              <a:rPr lang="en-US" i="1" baseline="30000" dirty="0"/>
              <a:t>1</a:t>
            </a:r>
            <a:r>
              <a:rPr lang="en-US" i="1" dirty="0"/>
              <a:t>https://github.com/dgumenyuk/tool-competition-av </a:t>
            </a:r>
          </a:p>
        </p:txBody>
      </p:sp>
      <p:sp>
        <p:nvSpPr>
          <p:cNvPr id="13" name="TextBox 12">
            <a:extLst>
              <a:ext uri="{FF2B5EF4-FFF2-40B4-BE49-F238E27FC236}">
                <a16:creationId xmlns:a16="http://schemas.microsoft.com/office/drawing/2014/main" id="{AFF9CCC5-EDBB-CA8C-E8C6-2606C459942B}"/>
              </a:ext>
            </a:extLst>
          </p:cNvPr>
          <p:cNvSpPr txBox="1"/>
          <p:nvPr/>
        </p:nvSpPr>
        <p:spPr>
          <a:xfrm>
            <a:off x="7352472" y="581494"/>
            <a:ext cx="4326006" cy="369332"/>
          </a:xfrm>
          <a:prstGeom prst="rect">
            <a:avLst/>
          </a:prstGeom>
          <a:noFill/>
        </p:spPr>
        <p:txBody>
          <a:bodyPr wrap="square">
            <a:spAutoFit/>
          </a:bodyPr>
          <a:lstStyle/>
          <a:p>
            <a:r>
              <a:rPr kumimoji="0" lang="en-US" altLang="en-US" sz="1800" b="0" i="0" u="none" strike="noStrike" cap="none" normalizeH="0" dirty="0">
                <a:ln>
                  <a:noFill/>
                </a:ln>
                <a:solidFill>
                  <a:schemeClr val="tx1"/>
                </a:solidFill>
                <a:effectLst/>
                <a:latin typeface="Arial" panose="020B0604020202020204" pitchFamily="34" charset="0"/>
                <a:cs typeface="Arial" panose="020B0604020202020204" pitchFamily="34" charset="0"/>
              </a:rPr>
              <a:t>Test scenario for an autonomous robot</a:t>
            </a:r>
            <a:endParaRPr lang="en-US" dirty="0"/>
          </a:p>
        </p:txBody>
      </p:sp>
    </p:spTree>
    <p:custDataLst>
      <p:tags r:id="rId1"/>
    </p:custDataLst>
    <p:extLst>
      <p:ext uri="{BB962C8B-B14F-4D97-AF65-F5344CB8AC3E}">
        <p14:creationId xmlns:p14="http://schemas.microsoft.com/office/powerpoint/2010/main" val="2674423347"/>
      </p:ext>
    </p:extLst>
  </p:cSld>
  <p:clrMapOvr>
    <a:masterClrMapping/>
  </p:clrMapOvr>
  <mc:AlternateContent xmlns:mc="http://schemas.openxmlformats.org/markup-compatibility/2006" xmlns:p14="http://schemas.microsoft.com/office/powerpoint/2010/main">
    <mc:Choice Requires="p14">
      <p:transition spd="slow" p14:dur="2000" advTm="54369"/>
    </mc:Choice>
    <mc:Fallback xmlns="">
      <p:transition spd="slow" advTm="543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4" grpId="0"/>
      <p:bldP spid="16"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C703349-D81F-E9DD-AE59-51EFF90B5D13}"/>
              </a:ext>
            </a:extLst>
          </p:cNvPr>
          <p:cNvSpPr txBox="1"/>
          <p:nvPr/>
        </p:nvSpPr>
        <p:spPr>
          <a:xfrm>
            <a:off x="1677745" y="2875532"/>
            <a:ext cx="4608577" cy="1281798"/>
          </a:xfrm>
          <a:prstGeom prst="rect">
            <a:avLst/>
          </a:prstGeom>
        </p:spPr>
        <p:txBody>
          <a:bodyPr vert="horz" wrap="square" lIns="91440" tIns="45720" rIns="91440" bIns="45720" rtlCol="0" anchor="t">
            <a:normAutofit/>
          </a:bodyPr>
          <a:lstStyle/>
          <a:p>
            <a:pPr algn="r" defTabSz="914400">
              <a:lnSpc>
                <a:spcPct val="90000"/>
              </a:lnSpc>
              <a:spcBef>
                <a:spcPct val="0"/>
              </a:spcBef>
              <a:spcAft>
                <a:spcPts val="600"/>
              </a:spcAft>
            </a:pPr>
            <a:r>
              <a:rPr lang="en-US" sz="7200" spc="-300" dirty="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rPr>
              <a:t>Thank you!</a:t>
            </a:r>
          </a:p>
        </p:txBody>
      </p:sp>
      <p:pic>
        <p:nvPicPr>
          <p:cNvPr id="3" name="Picture 2" descr="A cartoon of a person holding a tennis racket&#10;&#10;Description automatically generated with low confidence">
            <a:extLst>
              <a:ext uri="{FF2B5EF4-FFF2-40B4-BE49-F238E27FC236}">
                <a16:creationId xmlns:a16="http://schemas.microsoft.com/office/drawing/2014/main" id="{ED36C4C1-EF78-528B-DFE1-B86DDE5665AE}"/>
              </a:ext>
            </a:extLst>
          </p:cNvPr>
          <p:cNvPicPr>
            <a:picLocks noChangeAspect="1"/>
          </p:cNvPicPr>
          <p:nvPr/>
        </p:nvPicPr>
        <p:blipFill>
          <a:blip r:embed="rId4"/>
          <a:stretch>
            <a:fillRect/>
          </a:stretch>
        </p:blipFill>
        <p:spPr>
          <a:xfrm>
            <a:off x="6912864" y="1499718"/>
            <a:ext cx="4608576" cy="3231012"/>
          </a:xfrm>
          <a:prstGeom prst="rect">
            <a:avLst/>
          </a:prstGeom>
        </p:spPr>
      </p:pic>
    </p:spTree>
    <p:custDataLst>
      <p:tags r:id="rId1"/>
    </p:custDataLst>
    <p:extLst>
      <p:ext uri="{BB962C8B-B14F-4D97-AF65-F5344CB8AC3E}">
        <p14:creationId xmlns:p14="http://schemas.microsoft.com/office/powerpoint/2010/main" val="1279946300"/>
      </p:ext>
    </p:extLst>
  </p:cSld>
  <p:clrMapOvr>
    <a:masterClrMapping/>
  </p:clrMapOvr>
  <mc:AlternateContent xmlns:mc="http://schemas.openxmlformats.org/markup-compatibility/2006" xmlns:p14="http://schemas.microsoft.com/office/powerpoint/2010/main">
    <mc:Choice Requires="p14">
      <p:transition spd="slow" p14:dur="2000" advTm="8717"/>
    </mc:Choice>
    <mc:Fallback xmlns="">
      <p:transition spd="slow" advTm="87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C83326E-EA0E-E9C3-1182-45351B3394B7}"/>
              </a:ext>
            </a:extLst>
          </p:cNvPr>
          <p:cNvSpPr txBox="1"/>
          <p:nvPr/>
        </p:nvSpPr>
        <p:spPr>
          <a:xfrm>
            <a:off x="487680" y="318254"/>
            <a:ext cx="6096000" cy="646331"/>
          </a:xfrm>
          <a:prstGeom prst="rect">
            <a:avLst/>
          </a:prstGeom>
          <a:noFill/>
        </p:spPr>
        <p:txBody>
          <a:bodyPr wrap="square">
            <a:spAutoFit/>
          </a:bodyPr>
          <a:lstStyle/>
          <a:p>
            <a:r>
              <a:rPr lang="en-US" sz="3600" dirty="0">
                <a:latin typeface="Arial" panose="020B0604020202020204" pitchFamily="34" charset="0"/>
                <a:cs typeface="Arial" panose="020B0604020202020204" pitchFamily="34" charset="0"/>
              </a:rPr>
              <a:t>References</a:t>
            </a:r>
          </a:p>
        </p:txBody>
      </p:sp>
      <p:sp>
        <p:nvSpPr>
          <p:cNvPr id="8" name="TextBox 7">
            <a:extLst>
              <a:ext uri="{FF2B5EF4-FFF2-40B4-BE49-F238E27FC236}">
                <a16:creationId xmlns:a16="http://schemas.microsoft.com/office/drawing/2014/main" id="{CDEEDA31-EE49-B3D3-6F9E-A40CCD6C5EB9}"/>
              </a:ext>
            </a:extLst>
          </p:cNvPr>
          <p:cNvSpPr txBox="1"/>
          <p:nvPr/>
        </p:nvSpPr>
        <p:spPr>
          <a:xfrm>
            <a:off x="1079162" y="1166842"/>
            <a:ext cx="10033675" cy="4524315"/>
          </a:xfrm>
          <a:prstGeom prst="rect">
            <a:avLst/>
          </a:prstGeom>
          <a:noFill/>
        </p:spPr>
        <p:txBody>
          <a:bodyPr wrap="square" rtlCol="0">
            <a:spAutoFit/>
          </a:bodyPr>
          <a:lstStyle/>
          <a:p>
            <a:pPr marL="342900" indent="-342900">
              <a:buFont typeface="+mj-lt"/>
              <a:buAutoNum type="arabicPeriod"/>
            </a:pPr>
            <a:r>
              <a:rPr lang="en-US" dirty="0">
                <a:latin typeface="Arial" panose="020B0604020202020204" pitchFamily="34" charset="0"/>
                <a:cs typeface="Arial" panose="020B0604020202020204" pitchFamily="34" charset="0"/>
              </a:rPr>
              <a:t>https://assets.kpmg/content/dam/kpmg/us/pdf/2017/06/chaotic-middle-autonomous-vehicle-paper.pdf</a:t>
            </a:r>
          </a:p>
          <a:p>
            <a:pPr marL="342900" indent="-342900">
              <a:buFont typeface="+mj-lt"/>
              <a:buAutoNum type="arabicPeriod"/>
            </a:pPr>
            <a:r>
              <a:rPr lang="en-US" dirty="0">
                <a:latin typeface="Arial" panose="020B0604020202020204" pitchFamily="34" charset="0"/>
                <a:cs typeface="Arial" panose="020B0604020202020204" pitchFamily="34" charset="0"/>
              </a:rPr>
              <a:t>https://onlinemasters.ohio.edu/blog/the-future-of-driving/</a:t>
            </a:r>
          </a:p>
          <a:p>
            <a:pPr marL="342900" indent="-342900">
              <a:buFont typeface="+mj-lt"/>
              <a:buAutoNum type="arabicPeriod"/>
            </a:pPr>
            <a:r>
              <a:rPr lang="en-US" dirty="0">
                <a:latin typeface="Arial" panose="020B0604020202020204" pitchFamily="34" charset="0"/>
                <a:cs typeface="Arial" panose="020B0604020202020204" pitchFamily="34" charset="0"/>
              </a:rPr>
              <a:t>https://github.com/roshanr11/RL-Teaching-A-Quadcopter-To-Fly</a:t>
            </a:r>
          </a:p>
          <a:p>
            <a:pPr marL="342900" indent="-342900">
              <a:buFont typeface="+mj-lt"/>
              <a:buAutoNum type="arabicPeriod"/>
            </a:pPr>
            <a:r>
              <a:rPr lang="en-US" dirty="0">
                <a:latin typeface="Arial" panose="020B0604020202020204" pitchFamily="34" charset="0"/>
                <a:cs typeface="Arial" panose="020B0604020202020204" pitchFamily="34" charset="0"/>
              </a:rPr>
              <a:t>https://media2.giphy.com/media/3ohs7M9LtswHUDqPjW/200.gif</a:t>
            </a:r>
          </a:p>
          <a:p>
            <a:pPr marL="342900" indent="-342900">
              <a:buFont typeface="+mj-lt"/>
              <a:buAutoNum type="arabicPeriod"/>
            </a:pPr>
            <a:r>
              <a:rPr lang="en-US" dirty="0">
                <a:latin typeface="Arial" panose="020B0604020202020204" pitchFamily="34" charset="0"/>
                <a:cs typeface="Arial" panose="020B0604020202020204" pitchFamily="34" charset="0"/>
              </a:rPr>
              <a:t>https://media1.giphy.com/media/KEkiVTMGEFJrIDM78X/giphy.gif</a:t>
            </a:r>
          </a:p>
          <a:p>
            <a:pPr marL="342900" indent="-342900">
              <a:buFont typeface="+mj-lt"/>
              <a:buAutoNum type="arabicPeriod"/>
            </a:pPr>
            <a:r>
              <a:rPr lang="en-US" dirty="0">
                <a:latin typeface="Arial" panose="020B0604020202020204" pitchFamily="34" charset="0"/>
                <a:cs typeface="Arial" panose="020B0604020202020204" pitchFamily="34" charset="0"/>
              </a:rPr>
              <a:t>https://images.squarespace-cdn.com/content/v1/5a31c205d55b41e997de43b6/1612307077806-TEQS3ZEQDE56REA4DP3F/B3-DR401_201904_G_20190410171959.gif</a:t>
            </a:r>
          </a:p>
          <a:p>
            <a:pPr marL="342900" indent="-342900">
              <a:buFont typeface="+mj-lt"/>
              <a:buAutoNum type="arabicPeriod"/>
            </a:pPr>
            <a:r>
              <a:rPr lang="en-US" dirty="0">
                <a:latin typeface="Arial" panose="020B0604020202020204" pitchFamily="34" charset="0"/>
                <a:cs typeface="Arial" panose="020B0604020202020204" pitchFamily="34" charset="0"/>
              </a:rPr>
              <a:t>https://robmosys.eu/wiki/_media/baseline:scenarios:tiagogazebo.png?w=600&amp;tok=9ecb51</a:t>
            </a:r>
          </a:p>
          <a:p>
            <a:pPr marL="342900" indent="-342900">
              <a:buFont typeface="+mj-lt"/>
              <a:buAutoNum type="arabicPeriod"/>
            </a:pPr>
            <a:r>
              <a:rPr lang="en-US" dirty="0">
                <a:latin typeface="Arial" panose="020B0604020202020204" pitchFamily="34" charset="0"/>
                <a:cs typeface="Arial" panose="020B0604020202020204" pitchFamily="34" charset="0"/>
              </a:rPr>
              <a:t>https://carla.readthedocs.io/en/stable/img/simulator_window.png</a:t>
            </a:r>
          </a:p>
          <a:p>
            <a:pPr marL="342900" indent="-342900">
              <a:buFont typeface="+mj-lt"/>
              <a:buAutoNum type="arabicPeriod"/>
            </a:pPr>
            <a:r>
              <a:rPr lang="en-US" dirty="0">
                <a:latin typeface="Arial" panose="020B0604020202020204" pitchFamily="34" charset="0"/>
                <a:cs typeface="Arial" panose="020B0604020202020204" pitchFamily="34" charset="0"/>
              </a:rPr>
              <a:t>https://www.nytimes.com/2018/10/03/business/honda-gm-cruise-autonomous.html</a:t>
            </a:r>
          </a:p>
          <a:p>
            <a:pPr marL="342900" indent="-342900">
              <a:buFont typeface="+mj-lt"/>
              <a:buAutoNum type="arabicPeriod"/>
            </a:pPr>
            <a:r>
              <a:rPr lang="it-IT" b="0" i="0" u="none" strike="noStrike" baseline="0" dirty="0">
                <a:latin typeface="Arial" panose="020B0604020202020204" pitchFamily="34" charset="0"/>
                <a:cs typeface="Arial" panose="020B0604020202020204" pitchFamily="34" charset="0"/>
              </a:rPr>
              <a:t>Alessio Gambi, Gunel Jahangirova, Vincenzo Riccio, and Fiorella Zampetti.</a:t>
            </a:r>
            <a:r>
              <a:rPr lang="en-US" b="0" i="0" u="none" strike="noStrike" baseline="0" dirty="0">
                <a:latin typeface="Arial" panose="020B0604020202020204" pitchFamily="34" charset="0"/>
                <a:cs typeface="Arial" panose="020B0604020202020204" pitchFamily="34" charset="0"/>
              </a:rPr>
              <a:t>2022. SBST Tool Competition 2022. In The 15th Search-Based Software Testing Workshop (SBST’22 ), May 9, 2022, Pittsburgh, PA, USA. ACM, New York, NY, </a:t>
            </a:r>
            <a:r>
              <a:rPr lang="fr-FR" b="0" i="0" u="none" strike="noStrike" baseline="0" dirty="0">
                <a:latin typeface="Arial" panose="020B0604020202020204" pitchFamily="34" charset="0"/>
                <a:cs typeface="Arial" panose="020B0604020202020204" pitchFamily="34" charset="0"/>
              </a:rPr>
              <a:t>USA, 8 pages. https://doi.org/10.1145/3526072.3527538</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9704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FF8824E-7806-D0E6-42A2-0F16B35AFF3B}"/>
              </a:ext>
            </a:extLst>
          </p:cNvPr>
          <p:cNvSpPr txBox="1"/>
          <p:nvPr/>
        </p:nvSpPr>
        <p:spPr>
          <a:xfrm>
            <a:off x="480268" y="179755"/>
            <a:ext cx="6096000" cy="646331"/>
          </a:xfrm>
          <a:prstGeom prst="rect">
            <a:avLst/>
          </a:prstGeom>
          <a:noFill/>
        </p:spPr>
        <p:txBody>
          <a:bodyPr wrap="square">
            <a:spAutoFit/>
          </a:bodyPr>
          <a:lstStyle/>
          <a:p>
            <a:r>
              <a:rPr lang="en-US" sz="3600" dirty="0">
                <a:latin typeface="Arial" panose="020B0604020202020204" pitchFamily="34" charset="0"/>
                <a:cs typeface="Arial" panose="020B0604020202020204" pitchFamily="34" charset="0"/>
              </a:rPr>
              <a:t>Autonomous systems</a:t>
            </a:r>
          </a:p>
        </p:txBody>
      </p:sp>
      <p:pic>
        <p:nvPicPr>
          <p:cNvPr id="12" name="Picture 11" descr="A picture containing text, indoor&#10;&#10;Description automatically generated">
            <a:extLst>
              <a:ext uri="{FF2B5EF4-FFF2-40B4-BE49-F238E27FC236}">
                <a16:creationId xmlns:a16="http://schemas.microsoft.com/office/drawing/2014/main" id="{562A8245-39F4-93D6-4AFA-0C57C1D511B5}"/>
              </a:ext>
            </a:extLst>
          </p:cNvPr>
          <p:cNvPicPr>
            <a:picLocks noChangeAspect="1"/>
          </p:cNvPicPr>
          <p:nvPr/>
        </p:nvPicPr>
        <p:blipFill>
          <a:blip r:embed="rId4"/>
          <a:stretch>
            <a:fillRect/>
          </a:stretch>
        </p:blipFill>
        <p:spPr>
          <a:xfrm>
            <a:off x="480268" y="4543022"/>
            <a:ext cx="2792321" cy="1570681"/>
          </a:xfrm>
          <a:prstGeom prst="rect">
            <a:avLst/>
          </a:prstGeom>
        </p:spPr>
      </p:pic>
      <p:sp>
        <p:nvSpPr>
          <p:cNvPr id="29" name="TextBox 28">
            <a:extLst>
              <a:ext uri="{FF2B5EF4-FFF2-40B4-BE49-F238E27FC236}">
                <a16:creationId xmlns:a16="http://schemas.microsoft.com/office/drawing/2014/main" id="{BED741CE-A2DB-1AC0-F126-BF0FE95FD602}"/>
              </a:ext>
            </a:extLst>
          </p:cNvPr>
          <p:cNvSpPr txBox="1"/>
          <p:nvPr/>
        </p:nvSpPr>
        <p:spPr>
          <a:xfrm>
            <a:off x="74828" y="6544163"/>
            <a:ext cx="297688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For the image sources see refences [1]-[3]</a:t>
            </a:r>
          </a:p>
        </p:txBody>
      </p:sp>
      <p:sp>
        <p:nvSpPr>
          <p:cNvPr id="40" name="TextBox 39">
            <a:extLst>
              <a:ext uri="{FF2B5EF4-FFF2-40B4-BE49-F238E27FC236}">
                <a16:creationId xmlns:a16="http://schemas.microsoft.com/office/drawing/2014/main" id="{23DFC16B-AC7C-B0D8-616D-564A62A19B35}"/>
              </a:ext>
            </a:extLst>
          </p:cNvPr>
          <p:cNvSpPr txBox="1"/>
          <p:nvPr/>
        </p:nvSpPr>
        <p:spPr>
          <a:xfrm>
            <a:off x="480268" y="794881"/>
            <a:ext cx="9526374"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These systems can make our lives safer and easier…</a:t>
            </a:r>
          </a:p>
        </p:txBody>
      </p:sp>
      <p:sp>
        <p:nvSpPr>
          <p:cNvPr id="43" name="TextBox 42">
            <a:extLst>
              <a:ext uri="{FF2B5EF4-FFF2-40B4-BE49-F238E27FC236}">
                <a16:creationId xmlns:a16="http://schemas.microsoft.com/office/drawing/2014/main" id="{F1EF2359-86D7-B772-2ABC-8AF95BA9517B}"/>
              </a:ext>
            </a:extLst>
          </p:cNvPr>
          <p:cNvSpPr txBox="1"/>
          <p:nvPr/>
        </p:nvSpPr>
        <p:spPr>
          <a:xfrm>
            <a:off x="480268" y="3684701"/>
            <a:ext cx="10879767" cy="707886"/>
          </a:xfrm>
          <a:prstGeom prst="rect">
            <a:avLst/>
          </a:prstGeom>
          <a:noFill/>
        </p:spPr>
        <p:txBody>
          <a:bodyPr wrap="square">
            <a:spAutoFit/>
          </a:bodyPr>
          <a:lstStyle/>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Increase efficiency and productivity</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Improve safety for employees in high-risk work environments</a:t>
            </a:r>
          </a:p>
        </p:txBody>
      </p:sp>
      <p:sp>
        <p:nvSpPr>
          <p:cNvPr id="44" name="TextBox 43">
            <a:extLst>
              <a:ext uri="{FF2B5EF4-FFF2-40B4-BE49-F238E27FC236}">
                <a16:creationId xmlns:a16="http://schemas.microsoft.com/office/drawing/2014/main" id="{07EE4588-E710-A1A4-23AF-35CDAF84F35B}"/>
              </a:ext>
            </a:extLst>
          </p:cNvPr>
          <p:cNvSpPr txBox="1"/>
          <p:nvPr/>
        </p:nvSpPr>
        <p:spPr>
          <a:xfrm>
            <a:off x="535676" y="1256546"/>
            <a:ext cx="4846552"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Autonomous driving systems:</a:t>
            </a:r>
          </a:p>
        </p:txBody>
      </p:sp>
      <p:sp>
        <p:nvSpPr>
          <p:cNvPr id="46" name="TextBox 45">
            <a:extLst>
              <a:ext uri="{FF2B5EF4-FFF2-40B4-BE49-F238E27FC236}">
                <a16:creationId xmlns:a16="http://schemas.microsoft.com/office/drawing/2014/main" id="{13DD402E-E593-E229-DDE0-DA9CFDEAB1F2}"/>
              </a:ext>
            </a:extLst>
          </p:cNvPr>
          <p:cNvSpPr txBox="1"/>
          <p:nvPr/>
        </p:nvSpPr>
        <p:spPr>
          <a:xfrm>
            <a:off x="480268" y="1807604"/>
            <a:ext cx="11224202" cy="1323439"/>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Reduce the frequency of accidents by 90% by 2050 = 30 000 lives a year (KPMG [1] )</a:t>
            </a:r>
          </a:p>
          <a:p>
            <a:pPr marL="342900" indent="-342900">
              <a:buFont typeface="Arial" panose="020B0604020202020204" pitchFamily="34" charset="0"/>
              <a:buChar char="•"/>
            </a:pPr>
            <a:r>
              <a:rPr lang="en-US" sz="2000" dirty="0">
                <a:effectLst/>
                <a:latin typeface="Arial" panose="020B0604020202020204" pitchFamily="34" charset="0"/>
                <a:cs typeface="Arial" panose="020B0604020202020204" pitchFamily="34" charset="0"/>
              </a:rPr>
              <a:t>Reduce total losses from car accidents by 63 % = 122-billion-dollar in losses </a:t>
            </a:r>
            <a:r>
              <a:rPr lang="en-US" sz="2000" dirty="0">
                <a:latin typeface="Arial" panose="020B0604020202020204" pitchFamily="34" charset="0"/>
                <a:cs typeface="Arial" panose="020B0604020202020204" pitchFamily="34" charset="0"/>
              </a:rPr>
              <a:t>(KPMG report) </a:t>
            </a:r>
            <a:r>
              <a:rPr lang="en-US" sz="2000" dirty="0">
                <a:effectLst/>
                <a:latin typeface="Arial" panose="020B0604020202020204" pitchFamily="34" charset="0"/>
                <a:cs typeface="Arial" panose="020B0604020202020204" pitchFamily="34" charset="0"/>
              </a:rPr>
              <a:t>[1]</a:t>
            </a:r>
          </a:p>
          <a:p>
            <a:pPr marL="342900" indent="-342900">
              <a:buFont typeface="Arial" panose="020B0604020202020204" pitchFamily="34" charset="0"/>
              <a:buChar char="•"/>
            </a:pPr>
            <a:r>
              <a:rPr lang="en-CA" sz="2000" dirty="0">
                <a:latin typeface="Arial" panose="020B0604020202020204" pitchFamily="34" charset="0"/>
                <a:cs typeface="Arial" panose="020B0604020202020204" pitchFamily="34" charset="0"/>
              </a:rPr>
              <a:t>60% drop in harmful emissions [2]</a:t>
            </a:r>
            <a:endParaRPr lang="en-US" sz="2000" dirty="0">
              <a:effectLs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Possibility of driving for people with disabilities</a:t>
            </a:r>
          </a:p>
        </p:txBody>
      </p:sp>
      <p:sp>
        <p:nvSpPr>
          <p:cNvPr id="47" name="TextBox 46">
            <a:extLst>
              <a:ext uri="{FF2B5EF4-FFF2-40B4-BE49-F238E27FC236}">
                <a16:creationId xmlns:a16="http://schemas.microsoft.com/office/drawing/2014/main" id="{EDC10D10-8C21-05D6-B414-DAA6EA9B27AE}"/>
              </a:ext>
            </a:extLst>
          </p:cNvPr>
          <p:cNvSpPr txBox="1"/>
          <p:nvPr/>
        </p:nvSpPr>
        <p:spPr>
          <a:xfrm>
            <a:off x="535675" y="3285015"/>
            <a:ext cx="4615059"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Autonomous robotic systems:</a:t>
            </a:r>
          </a:p>
        </p:txBody>
      </p:sp>
      <p:pic>
        <p:nvPicPr>
          <p:cNvPr id="49" name="Picture 48" descr="A picture containing text, shelf, yellow, vending machine&#10;&#10;Description automatically generated">
            <a:extLst>
              <a:ext uri="{FF2B5EF4-FFF2-40B4-BE49-F238E27FC236}">
                <a16:creationId xmlns:a16="http://schemas.microsoft.com/office/drawing/2014/main" id="{989E47A1-C3D1-4B28-7EE0-0A00E640EB59}"/>
              </a:ext>
            </a:extLst>
          </p:cNvPr>
          <p:cNvPicPr>
            <a:picLocks noChangeAspect="1"/>
          </p:cNvPicPr>
          <p:nvPr/>
        </p:nvPicPr>
        <p:blipFill>
          <a:blip r:embed="rId5"/>
          <a:stretch>
            <a:fillRect/>
          </a:stretch>
        </p:blipFill>
        <p:spPr>
          <a:xfrm>
            <a:off x="4277642" y="4496919"/>
            <a:ext cx="2895566" cy="1627307"/>
          </a:xfrm>
          <a:prstGeom prst="rect">
            <a:avLst/>
          </a:prstGeom>
        </p:spPr>
      </p:pic>
      <p:pic>
        <p:nvPicPr>
          <p:cNvPr id="53" name="Picture 52" descr="A picture containing tree, sky, outdoor, building&#10;&#10;Description automatically generated">
            <a:extLst>
              <a:ext uri="{FF2B5EF4-FFF2-40B4-BE49-F238E27FC236}">
                <a16:creationId xmlns:a16="http://schemas.microsoft.com/office/drawing/2014/main" id="{503136C4-A275-E097-4F91-172CE1E163FD}"/>
              </a:ext>
            </a:extLst>
          </p:cNvPr>
          <p:cNvPicPr>
            <a:picLocks noChangeAspect="1"/>
          </p:cNvPicPr>
          <p:nvPr/>
        </p:nvPicPr>
        <p:blipFill>
          <a:blip r:embed="rId6"/>
          <a:stretch>
            <a:fillRect/>
          </a:stretch>
        </p:blipFill>
        <p:spPr>
          <a:xfrm>
            <a:off x="8247559" y="4470305"/>
            <a:ext cx="3026693" cy="1637268"/>
          </a:xfrm>
          <a:prstGeom prst="rect">
            <a:avLst/>
          </a:prstGeom>
        </p:spPr>
      </p:pic>
      <p:sp>
        <p:nvSpPr>
          <p:cNvPr id="2" name="TextBox 1">
            <a:extLst>
              <a:ext uri="{FF2B5EF4-FFF2-40B4-BE49-F238E27FC236}">
                <a16:creationId xmlns:a16="http://schemas.microsoft.com/office/drawing/2014/main" id="{94B832D8-9807-6954-5D8F-113AFF2A7C97}"/>
              </a:ext>
            </a:extLst>
          </p:cNvPr>
          <p:cNvSpPr txBox="1"/>
          <p:nvPr/>
        </p:nvSpPr>
        <p:spPr>
          <a:xfrm>
            <a:off x="920779" y="6158668"/>
            <a:ext cx="172302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Self-driving car</a:t>
            </a:r>
          </a:p>
        </p:txBody>
      </p:sp>
      <p:sp>
        <p:nvSpPr>
          <p:cNvPr id="13" name="TextBox 12">
            <a:extLst>
              <a:ext uri="{FF2B5EF4-FFF2-40B4-BE49-F238E27FC236}">
                <a16:creationId xmlns:a16="http://schemas.microsoft.com/office/drawing/2014/main" id="{EB9219DA-F9CA-01F1-F164-5726C28F19B9}"/>
              </a:ext>
            </a:extLst>
          </p:cNvPr>
          <p:cNvSpPr txBox="1"/>
          <p:nvPr/>
        </p:nvSpPr>
        <p:spPr>
          <a:xfrm>
            <a:off x="4400548" y="6158668"/>
            <a:ext cx="2895566"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Robots at Amazon warehouse</a:t>
            </a:r>
          </a:p>
        </p:txBody>
      </p:sp>
      <p:sp>
        <p:nvSpPr>
          <p:cNvPr id="14" name="TextBox 13">
            <a:extLst>
              <a:ext uri="{FF2B5EF4-FFF2-40B4-BE49-F238E27FC236}">
                <a16:creationId xmlns:a16="http://schemas.microsoft.com/office/drawing/2014/main" id="{B891272C-6B84-BFE7-DFD8-5F0800705FC6}"/>
              </a:ext>
            </a:extLst>
          </p:cNvPr>
          <p:cNvSpPr txBox="1"/>
          <p:nvPr/>
        </p:nvSpPr>
        <p:spPr>
          <a:xfrm>
            <a:off x="9052854" y="6124226"/>
            <a:ext cx="172302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Firefighting drones</a:t>
            </a:r>
          </a:p>
        </p:txBody>
      </p:sp>
    </p:spTree>
    <p:custDataLst>
      <p:tags r:id="rId1"/>
    </p:custDataLst>
    <p:extLst>
      <p:ext uri="{BB962C8B-B14F-4D97-AF65-F5344CB8AC3E}">
        <p14:creationId xmlns:p14="http://schemas.microsoft.com/office/powerpoint/2010/main" val="848376678"/>
      </p:ext>
    </p:extLst>
  </p:cSld>
  <p:clrMapOvr>
    <a:masterClrMapping/>
  </p:clrMapOvr>
  <mc:AlternateContent xmlns:mc="http://schemas.openxmlformats.org/markup-compatibility/2006" xmlns:p14="http://schemas.microsoft.com/office/powerpoint/2010/main">
    <mc:Choice Requires="p14">
      <p:transition spd="slow" p14:dur="2000" advTm="60069"/>
    </mc:Choice>
    <mc:Fallback xmlns="">
      <p:transition spd="slow" advTm="600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6">
                                            <p:txEl>
                                              <p:pRg st="0" end="0"/>
                                            </p:txEl>
                                          </p:spTgt>
                                        </p:tgtEl>
                                        <p:attrNameLst>
                                          <p:attrName>style.visibility</p:attrName>
                                        </p:attrNameLst>
                                      </p:cBhvr>
                                      <p:to>
                                        <p:strVal val="visible"/>
                                      </p:to>
                                    </p:set>
                                    <p:animEffect transition="in" filter="fade">
                                      <p:cBhvr>
                                        <p:cTn id="25" dur="500"/>
                                        <p:tgtEl>
                                          <p:spTgt spid="4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6">
                                            <p:txEl>
                                              <p:pRg st="1" end="1"/>
                                            </p:txEl>
                                          </p:spTgt>
                                        </p:tgtEl>
                                        <p:attrNameLst>
                                          <p:attrName>style.visibility</p:attrName>
                                        </p:attrNameLst>
                                      </p:cBhvr>
                                      <p:to>
                                        <p:strVal val="visible"/>
                                      </p:to>
                                    </p:set>
                                    <p:animEffect transition="in" filter="fade">
                                      <p:cBhvr>
                                        <p:cTn id="30" dur="500"/>
                                        <p:tgtEl>
                                          <p:spTgt spid="4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6">
                                            <p:txEl>
                                              <p:pRg st="2" end="2"/>
                                            </p:txEl>
                                          </p:spTgt>
                                        </p:tgtEl>
                                        <p:attrNameLst>
                                          <p:attrName>style.visibility</p:attrName>
                                        </p:attrNameLst>
                                      </p:cBhvr>
                                      <p:to>
                                        <p:strVal val="visible"/>
                                      </p:to>
                                    </p:set>
                                    <p:animEffect transition="in" filter="fade">
                                      <p:cBhvr>
                                        <p:cTn id="35" dur="500"/>
                                        <p:tgtEl>
                                          <p:spTgt spid="4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6">
                                            <p:txEl>
                                              <p:pRg st="3" end="3"/>
                                            </p:txEl>
                                          </p:spTgt>
                                        </p:tgtEl>
                                        <p:attrNameLst>
                                          <p:attrName>style.visibility</p:attrName>
                                        </p:attrNameLst>
                                      </p:cBhvr>
                                      <p:to>
                                        <p:strVal val="visible"/>
                                      </p:to>
                                    </p:set>
                                    <p:animEffect transition="in" filter="fade">
                                      <p:cBhvr>
                                        <p:cTn id="40" dur="500"/>
                                        <p:tgtEl>
                                          <p:spTgt spid="46">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500"/>
                                        <p:tgtEl>
                                          <p:spTgt spid="4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3">
                                            <p:txEl>
                                              <p:pRg st="0" end="0"/>
                                            </p:txEl>
                                          </p:spTgt>
                                        </p:tgtEl>
                                        <p:attrNameLst>
                                          <p:attrName>style.visibility</p:attrName>
                                        </p:attrNameLst>
                                      </p:cBhvr>
                                      <p:to>
                                        <p:strVal val="visible"/>
                                      </p:to>
                                    </p:set>
                                    <p:animEffect transition="in" filter="fade">
                                      <p:cBhvr>
                                        <p:cTn id="58" dur="500"/>
                                        <p:tgtEl>
                                          <p:spTgt spid="43">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3">
                                            <p:txEl>
                                              <p:pRg st="1" end="1"/>
                                            </p:txEl>
                                          </p:spTgt>
                                        </p:tgtEl>
                                        <p:attrNameLst>
                                          <p:attrName>style.visibility</p:attrName>
                                        </p:attrNameLst>
                                      </p:cBhvr>
                                      <p:to>
                                        <p:strVal val="visible"/>
                                      </p:to>
                                    </p:set>
                                    <p:animEffect transition="in" filter="fade">
                                      <p:cBhvr>
                                        <p:cTn id="63" dur="500"/>
                                        <p:tgtEl>
                                          <p:spTgt spid="43">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fade">
                                      <p:cBhvr>
                                        <p:cTn id="68" dur="500"/>
                                        <p:tgtEl>
                                          <p:spTgt spid="5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build="p"/>
      <p:bldP spid="44" grpId="0"/>
      <p:bldP spid="46" grpId="0" build="p"/>
      <p:bldP spid="47" grpId="0"/>
      <p:bldP spid="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578E57-98D0-A08E-1C2C-0261DF78A218}"/>
              </a:ext>
            </a:extLst>
          </p:cNvPr>
          <p:cNvSpPr txBox="1"/>
          <p:nvPr/>
        </p:nvSpPr>
        <p:spPr>
          <a:xfrm>
            <a:off x="690113" y="1124937"/>
            <a:ext cx="1019762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In order to reap the benefits of these systems we should thoroughly test them…</a:t>
            </a:r>
          </a:p>
        </p:txBody>
      </p:sp>
      <p:sp>
        <p:nvSpPr>
          <p:cNvPr id="7" name="TextBox 6">
            <a:extLst>
              <a:ext uri="{FF2B5EF4-FFF2-40B4-BE49-F238E27FC236}">
                <a16:creationId xmlns:a16="http://schemas.microsoft.com/office/drawing/2014/main" id="{1BD9FDA1-6F78-8AE4-4288-CD12B0F747B9}"/>
              </a:ext>
            </a:extLst>
          </p:cNvPr>
          <p:cNvSpPr txBox="1"/>
          <p:nvPr/>
        </p:nvSpPr>
        <p:spPr>
          <a:xfrm>
            <a:off x="5578037" y="6233182"/>
            <a:ext cx="6096000" cy="36933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Limited number of pre-defined scenarios provided</a:t>
            </a:r>
          </a:p>
        </p:txBody>
      </p:sp>
      <p:sp>
        <p:nvSpPr>
          <p:cNvPr id="8" name="TextBox 7">
            <a:extLst>
              <a:ext uri="{FF2B5EF4-FFF2-40B4-BE49-F238E27FC236}">
                <a16:creationId xmlns:a16="http://schemas.microsoft.com/office/drawing/2014/main" id="{5CC399B9-4D40-DD5F-2FFC-5CBEDCB4DA32}"/>
              </a:ext>
            </a:extLst>
          </p:cNvPr>
          <p:cNvSpPr txBox="1"/>
          <p:nvPr/>
        </p:nvSpPr>
        <p:spPr>
          <a:xfrm>
            <a:off x="480268" y="179755"/>
            <a:ext cx="6096000" cy="646331"/>
          </a:xfrm>
          <a:prstGeom prst="rect">
            <a:avLst/>
          </a:prstGeom>
          <a:noFill/>
        </p:spPr>
        <p:txBody>
          <a:bodyPr wrap="square">
            <a:spAutoFit/>
          </a:bodyPr>
          <a:lstStyle/>
          <a:p>
            <a:r>
              <a:rPr lang="en-US" sz="3600" dirty="0">
                <a:latin typeface="Arial" panose="020B0604020202020204" pitchFamily="34" charset="0"/>
                <a:cs typeface="Arial" panose="020B0604020202020204" pitchFamily="34" charset="0"/>
              </a:rPr>
              <a:t>Testing autonomous systems</a:t>
            </a:r>
          </a:p>
        </p:txBody>
      </p:sp>
      <p:pic>
        <p:nvPicPr>
          <p:cNvPr id="55" name="Picture 54" descr="A group of cars driving down a street&#10;&#10;Description automatically generated with low confidence">
            <a:extLst>
              <a:ext uri="{FF2B5EF4-FFF2-40B4-BE49-F238E27FC236}">
                <a16:creationId xmlns:a16="http://schemas.microsoft.com/office/drawing/2014/main" id="{7508FFA4-E689-4787-FF97-2EF21D69F901}"/>
              </a:ext>
            </a:extLst>
          </p:cNvPr>
          <p:cNvPicPr>
            <a:picLocks noChangeAspect="1"/>
          </p:cNvPicPr>
          <p:nvPr/>
        </p:nvPicPr>
        <p:blipFill>
          <a:blip r:embed="rId4"/>
          <a:stretch>
            <a:fillRect/>
          </a:stretch>
        </p:blipFill>
        <p:spPr>
          <a:xfrm>
            <a:off x="690114" y="3009984"/>
            <a:ext cx="3212036" cy="2044996"/>
          </a:xfrm>
          <a:prstGeom prst="rect">
            <a:avLst/>
          </a:prstGeom>
        </p:spPr>
      </p:pic>
      <p:pic>
        <p:nvPicPr>
          <p:cNvPr id="56" name="Picture 55" descr="A picture containing text, outdoor, ground, sidewalk&#10;&#10;Description automatically generated">
            <a:extLst>
              <a:ext uri="{FF2B5EF4-FFF2-40B4-BE49-F238E27FC236}">
                <a16:creationId xmlns:a16="http://schemas.microsoft.com/office/drawing/2014/main" id="{2C18C5D9-95AD-3E61-609A-F576DA0E71BC}"/>
              </a:ext>
            </a:extLst>
          </p:cNvPr>
          <p:cNvPicPr>
            <a:picLocks noChangeAspect="1"/>
          </p:cNvPicPr>
          <p:nvPr/>
        </p:nvPicPr>
        <p:blipFill>
          <a:blip r:embed="rId5"/>
          <a:stretch>
            <a:fillRect/>
          </a:stretch>
        </p:blipFill>
        <p:spPr>
          <a:xfrm>
            <a:off x="5649094" y="3058242"/>
            <a:ext cx="2495906" cy="1404756"/>
          </a:xfrm>
          <a:prstGeom prst="rect">
            <a:avLst/>
          </a:prstGeom>
        </p:spPr>
      </p:pic>
      <p:pic>
        <p:nvPicPr>
          <p:cNvPr id="57" name="Picture 56" descr="A group of cars on a road with a sunset in the background&#10;&#10;Description automatically generated with medium confidence">
            <a:extLst>
              <a:ext uri="{FF2B5EF4-FFF2-40B4-BE49-F238E27FC236}">
                <a16:creationId xmlns:a16="http://schemas.microsoft.com/office/drawing/2014/main" id="{4F6D8BB3-2548-4A2A-6511-25821A90DF51}"/>
              </a:ext>
            </a:extLst>
          </p:cNvPr>
          <p:cNvPicPr>
            <a:picLocks noChangeAspect="1"/>
          </p:cNvPicPr>
          <p:nvPr/>
        </p:nvPicPr>
        <p:blipFill>
          <a:blip r:embed="rId6"/>
          <a:stretch>
            <a:fillRect/>
          </a:stretch>
        </p:blipFill>
        <p:spPr>
          <a:xfrm>
            <a:off x="8586534" y="3038011"/>
            <a:ext cx="2497341" cy="1404755"/>
          </a:xfrm>
          <a:prstGeom prst="rect">
            <a:avLst/>
          </a:prstGeom>
        </p:spPr>
      </p:pic>
      <p:pic>
        <p:nvPicPr>
          <p:cNvPr id="58" name="Picture 57" descr="Graphical user interface, website&#10;&#10;Description automatically generated">
            <a:extLst>
              <a:ext uri="{FF2B5EF4-FFF2-40B4-BE49-F238E27FC236}">
                <a16:creationId xmlns:a16="http://schemas.microsoft.com/office/drawing/2014/main" id="{810D390E-E168-3D78-9626-82196EE03F53}"/>
              </a:ext>
            </a:extLst>
          </p:cNvPr>
          <p:cNvPicPr>
            <a:picLocks noChangeAspect="1"/>
          </p:cNvPicPr>
          <p:nvPr/>
        </p:nvPicPr>
        <p:blipFill>
          <a:blip r:embed="rId7"/>
          <a:stretch>
            <a:fillRect/>
          </a:stretch>
        </p:blipFill>
        <p:spPr>
          <a:xfrm>
            <a:off x="7493132" y="4768450"/>
            <a:ext cx="2065997" cy="1391104"/>
          </a:xfrm>
          <a:prstGeom prst="rect">
            <a:avLst/>
          </a:prstGeom>
        </p:spPr>
      </p:pic>
      <p:sp>
        <p:nvSpPr>
          <p:cNvPr id="64" name="TextBox 63">
            <a:extLst>
              <a:ext uri="{FF2B5EF4-FFF2-40B4-BE49-F238E27FC236}">
                <a16:creationId xmlns:a16="http://schemas.microsoft.com/office/drawing/2014/main" id="{BBEC9B60-D85F-5C72-099F-7ACC40F0AE42}"/>
              </a:ext>
            </a:extLst>
          </p:cNvPr>
          <p:cNvSpPr txBox="1"/>
          <p:nvPr/>
        </p:nvSpPr>
        <p:spPr>
          <a:xfrm>
            <a:off x="1144796" y="2271300"/>
            <a:ext cx="265759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Hardware-the-loop</a:t>
            </a:r>
          </a:p>
        </p:txBody>
      </p:sp>
      <p:sp>
        <p:nvSpPr>
          <p:cNvPr id="65" name="TextBox 64">
            <a:extLst>
              <a:ext uri="{FF2B5EF4-FFF2-40B4-BE49-F238E27FC236}">
                <a16:creationId xmlns:a16="http://schemas.microsoft.com/office/drawing/2014/main" id="{0594DD25-D402-14B3-FEE1-F7EADEF37CA8}"/>
              </a:ext>
            </a:extLst>
          </p:cNvPr>
          <p:cNvSpPr txBox="1"/>
          <p:nvPr/>
        </p:nvSpPr>
        <p:spPr>
          <a:xfrm>
            <a:off x="6694364" y="2209664"/>
            <a:ext cx="4340163"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Model/software-in-the-loop</a:t>
            </a:r>
          </a:p>
        </p:txBody>
      </p:sp>
      <p:sp>
        <p:nvSpPr>
          <p:cNvPr id="66" name="TextBox 65">
            <a:extLst>
              <a:ext uri="{FF2B5EF4-FFF2-40B4-BE49-F238E27FC236}">
                <a16:creationId xmlns:a16="http://schemas.microsoft.com/office/drawing/2014/main" id="{408021FF-4EAA-62F2-0F19-219E11049AB3}"/>
              </a:ext>
            </a:extLst>
          </p:cNvPr>
          <p:cNvSpPr txBox="1"/>
          <p:nvPr/>
        </p:nvSpPr>
        <p:spPr>
          <a:xfrm>
            <a:off x="764542" y="5157585"/>
            <a:ext cx="3212036" cy="646331"/>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Expensive</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Critical scenarios are rare</a:t>
            </a:r>
          </a:p>
        </p:txBody>
      </p:sp>
      <p:sp>
        <p:nvSpPr>
          <p:cNvPr id="68" name="TextBox 67">
            <a:extLst>
              <a:ext uri="{FF2B5EF4-FFF2-40B4-BE49-F238E27FC236}">
                <a16:creationId xmlns:a16="http://schemas.microsoft.com/office/drawing/2014/main" id="{9D964577-1EAC-DDAC-CF9A-3CE5A8160127}"/>
              </a:ext>
            </a:extLst>
          </p:cNvPr>
          <p:cNvSpPr txBox="1"/>
          <p:nvPr/>
        </p:nvSpPr>
        <p:spPr>
          <a:xfrm>
            <a:off x="6494330" y="2727404"/>
            <a:ext cx="1076056"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CARLA</a:t>
            </a:r>
          </a:p>
        </p:txBody>
      </p:sp>
      <p:sp>
        <p:nvSpPr>
          <p:cNvPr id="69" name="TextBox 68">
            <a:extLst>
              <a:ext uri="{FF2B5EF4-FFF2-40B4-BE49-F238E27FC236}">
                <a16:creationId xmlns:a16="http://schemas.microsoft.com/office/drawing/2014/main" id="{E306B505-5F92-B4A8-7BF1-841FF1FBDEB9}"/>
              </a:ext>
            </a:extLst>
          </p:cNvPr>
          <p:cNvSpPr txBox="1"/>
          <p:nvPr/>
        </p:nvSpPr>
        <p:spPr>
          <a:xfrm>
            <a:off x="9417094" y="2633954"/>
            <a:ext cx="1033641" cy="369332"/>
          </a:xfrm>
          <a:prstGeom prst="rect">
            <a:avLst/>
          </a:prstGeom>
          <a:noFill/>
        </p:spPr>
        <p:txBody>
          <a:bodyPr wrap="square">
            <a:spAutoFit/>
          </a:bodyPr>
          <a:lstStyle/>
          <a:p>
            <a:r>
              <a:rPr lang="en-CA" dirty="0">
                <a:latin typeface="Arial" panose="020B0604020202020204" pitchFamily="34" charset="0"/>
                <a:cs typeface="Arial" panose="020B0604020202020204" pitchFamily="34" charset="0"/>
              </a:rPr>
              <a:t>LGSVL</a:t>
            </a:r>
          </a:p>
        </p:txBody>
      </p:sp>
      <p:sp>
        <p:nvSpPr>
          <p:cNvPr id="71" name="TextBox 70">
            <a:extLst>
              <a:ext uri="{FF2B5EF4-FFF2-40B4-BE49-F238E27FC236}">
                <a16:creationId xmlns:a16="http://schemas.microsoft.com/office/drawing/2014/main" id="{EDFD0AA5-280B-46EC-00AB-4A14EA2801C8}"/>
              </a:ext>
            </a:extLst>
          </p:cNvPr>
          <p:cNvSpPr txBox="1"/>
          <p:nvPr/>
        </p:nvSpPr>
        <p:spPr>
          <a:xfrm>
            <a:off x="8051281" y="4445314"/>
            <a:ext cx="1050266" cy="369332"/>
          </a:xfrm>
          <a:prstGeom prst="rect">
            <a:avLst/>
          </a:prstGeom>
          <a:noFill/>
        </p:spPr>
        <p:txBody>
          <a:bodyPr wrap="square">
            <a:spAutoFit/>
          </a:bodyPr>
          <a:lstStyle/>
          <a:p>
            <a:r>
              <a:rPr lang="en-CA" dirty="0">
                <a:latin typeface="Arial" panose="020B0604020202020204" pitchFamily="34" charset="0"/>
                <a:cs typeface="Arial" panose="020B0604020202020204" pitchFamily="34" charset="0"/>
              </a:rPr>
              <a:t>Gazebo</a:t>
            </a:r>
          </a:p>
        </p:txBody>
      </p:sp>
      <p:sp>
        <p:nvSpPr>
          <p:cNvPr id="72" name="TextBox 71">
            <a:extLst>
              <a:ext uri="{FF2B5EF4-FFF2-40B4-BE49-F238E27FC236}">
                <a16:creationId xmlns:a16="http://schemas.microsoft.com/office/drawing/2014/main" id="{14F67423-4972-8CC8-0A58-CCF2F1E1E7B9}"/>
              </a:ext>
            </a:extLst>
          </p:cNvPr>
          <p:cNvSpPr txBox="1"/>
          <p:nvPr/>
        </p:nvSpPr>
        <p:spPr>
          <a:xfrm>
            <a:off x="191786" y="6421265"/>
            <a:ext cx="297688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For the image sources see refences [4]-[7]</a:t>
            </a:r>
          </a:p>
        </p:txBody>
      </p:sp>
      <p:sp>
        <p:nvSpPr>
          <p:cNvPr id="27" name="TextBox 26">
            <a:extLst>
              <a:ext uri="{FF2B5EF4-FFF2-40B4-BE49-F238E27FC236}">
                <a16:creationId xmlns:a16="http://schemas.microsoft.com/office/drawing/2014/main" id="{E2F57465-C842-8D0B-9187-21526D357E63}"/>
              </a:ext>
            </a:extLst>
          </p:cNvPr>
          <p:cNvSpPr txBox="1"/>
          <p:nvPr/>
        </p:nvSpPr>
        <p:spPr>
          <a:xfrm>
            <a:off x="690113" y="1659539"/>
            <a:ext cx="6096000"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Testing autonomous systems is challenging… </a:t>
            </a:r>
          </a:p>
        </p:txBody>
      </p:sp>
    </p:spTree>
    <p:custDataLst>
      <p:tags r:id="rId1"/>
    </p:custDataLst>
    <p:extLst>
      <p:ext uri="{BB962C8B-B14F-4D97-AF65-F5344CB8AC3E}">
        <p14:creationId xmlns:p14="http://schemas.microsoft.com/office/powerpoint/2010/main" val="2058242586"/>
      </p:ext>
    </p:extLst>
  </p:cSld>
  <p:clrMapOvr>
    <a:masterClrMapping/>
  </p:clrMapOvr>
  <mc:AlternateContent xmlns:mc="http://schemas.openxmlformats.org/markup-compatibility/2006" xmlns:p14="http://schemas.microsoft.com/office/powerpoint/2010/main">
    <mc:Choice Requires="p14">
      <p:transition spd="slow" p14:dur="2000" advTm="80002"/>
    </mc:Choice>
    <mc:Fallback xmlns="">
      <p:transition spd="slow" advTm="800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6">
                                            <p:txEl>
                                              <p:pRg st="0" end="0"/>
                                            </p:txEl>
                                          </p:spTgt>
                                        </p:tgtEl>
                                        <p:attrNameLst>
                                          <p:attrName>style.visibility</p:attrName>
                                        </p:attrNameLst>
                                      </p:cBhvr>
                                      <p:to>
                                        <p:strVal val="visible"/>
                                      </p:to>
                                    </p:set>
                                    <p:animEffect transition="in" filter="fade">
                                      <p:cBhvr>
                                        <p:cTn id="25" dur="500"/>
                                        <p:tgtEl>
                                          <p:spTgt spid="6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6">
                                            <p:txEl>
                                              <p:pRg st="1" end="1"/>
                                            </p:txEl>
                                          </p:spTgt>
                                        </p:tgtEl>
                                        <p:attrNameLst>
                                          <p:attrName>style.visibility</p:attrName>
                                        </p:attrNameLst>
                                      </p:cBhvr>
                                      <p:to>
                                        <p:strVal val="visible"/>
                                      </p:to>
                                    </p:set>
                                    <p:animEffect transition="in" filter="fade">
                                      <p:cBhvr>
                                        <p:cTn id="30" dur="500"/>
                                        <p:tgtEl>
                                          <p:spTgt spid="6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500"/>
                                        <p:tgtEl>
                                          <p:spTgt spid="5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fade">
                                      <p:cBhvr>
                                        <p:cTn id="43" dur="500"/>
                                        <p:tgtEl>
                                          <p:spTgt spid="6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500"/>
                                        <p:tgtEl>
                                          <p:spTgt spid="6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500"/>
                                        <p:tgtEl>
                                          <p:spTgt spid="5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1"/>
                                        </p:tgtEl>
                                        <p:attrNameLst>
                                          <p:attrName>style.visibility</p:attrName>
                                        </p:attrNameLst>
                                      </p:cBhvr>
                                      <p:to>
                                        <p:strVal val="visible"/>
                                      </p:to>
                                    </p:set>
                                    <p:animEffect transition="in" filter="fade">
                                      <p:cBhvr>
                                        <p:cTn id="59" dur="500"/>
                                        <p:tgtEl>
                                          <p:spTgt spid="7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64" grpId="0"/>
      <p:bldP spid="65" grpId="0"/>
      <p:bldP spid="66" grpId="0" build="p"/>
      <p:bldP spid="68" grpId="0"/>
      <p:bldP spid="69" grpId="0"/>
      <p:bldP spid="71"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0618ABF-92E6-E05C-687E-8F18135CDFB4}"/>
              </a:ext>
            </a:extLst>
          </p:cNvPr>
          <p:cNvSpPr txBox="1"/>
          <p:nvPr/>
        </p:nvSpPr>
        <p:spPr>
          <a:xfrm>
            <a:off x="526210" y="346015"/>
            <a:ext cx="11106989"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What is a good test scenario alias test case?</a:t>
            </a:r>
          </a:p>
        </p:txBody>
      </p:sp>
      <p:sp>
        <p:nvSpPr>
          <p:cNvPr id="7" name="TextBox 6">
            <a:extLst>
              <a:ext uri="{FF2B5EF4-FFF2-40B4-BE49-F238E27FC236}">
                <a16:creationId xmlns:a16="http://schemas.microsoft.com/office/drawing/2014/main" id="{2F3DA4E0-1F70-971B-783C-0837D4F1586E}"/>
              </a:ext>
            </a:extLst>
          </p:cNvPr>
          <p:cNvSpPr txBox="1"/>
          <p:nvPr/>
        </p:nvSpPr>
        <p:spPr>
          <a:xfrm>
            <a:off x="526210" y="1195004"/>
            <a:ext cx="1151339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Respects the physical constraints of the problem</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Reveals unacceptable behavior of an autonomous system</a:t>
            </a:r>
          </a:p>
        </p:txBody>
      </p:sp>
      <p:sp>
        <p:nvSpPr>
          <p:cNvPr id="8" name="TextBox 7">
            <a:extLst>
              <a:ext uri="{FF2B5EF4-FFF2-40B4-BE49-F238E27FC236}">
                <a16:creationId xmlns:a16="http://schemas.microsoft.com/office/drawing/2014/main" id="{D6E9D35C-38C9-AFE0-9B92-B48D16114F62}"/>
              </a:ext>
            </a:extLst>
          </p:cNvPr>
          <p:cNvSpPr txBox="1"/>
          <p:nvPr/>
        </p:nvSpPr>
        <p:spPr>
          <a:xfrm>
            <a:off x="526210" y="3018851"/>
            <a:ext cx="5839866"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We need to reveal diverse failures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Running simulations is expensive </a:t>
            </a:r>
          </a:p>
        </p:txBody>
      </p:sp>
      <p:pic>
        <p:nvPicPr>
          <p:cNvPr id="3" name="Picture 2" descr="A picture containing text, road, outdoor&#10;&#10;Description automatically generated">
            <a:extLst>
              <a:ext uri="{FF2B5EF4-FFF2-40B4-BE49-F238E27FC236}">
                <a16:creationId xmlns:a16="http://schemas.microsoft.com/office/drawing/2014/main" id="{5BF44EF4-66B1-BBD2-E317-761447CD94EC}"/>
              </a:ext>
            </a:extLst>
          </p:cNvPr>
          <p:cNvPicPr>
            <a:picLocks noChangeAspect="1"/>
          </p:cNvPicPr>
          <p:nvPr/>
        </p:nvPicPr>
        <p:blipFill>
          <a:blip r:embed="rId4"/>
          <a:stretch>
            <a:fillRect/>
          </a:stretch>
        </p:blipFill>
        <p:spPr>
          <a:xfrm>
            <a:off x="7090321" y="2189664"/>
            <a:ext cx="3801457" cy="1721976"/>
          </a:xfrm>
          <a:prstGeom prst="rect">
            <a:avLst/>
          </a:prstGeom>
        </p:spPr>
      </p:pic>
      <p:pic>
        <p:nvPicPr>
          <p:cNvPr id="9" name="Picture 8" descr="A picture containing outdoor, road, ground, street&#10;&#10;Description automatically generated">
            <a:extLst>
              <a:ext uri="{FF2B5EF4-FFF2-40B4-BE49-F238E27FC236}">
                <a16:creationId xmlns:a16="http://schemas.microsoft.com/office/drawing/2014/main" id="{7D2DC0BC-41BC-4CD6-DBD3-75C9FBE9E8C6}"/>
              </a:ext>
            </a:extLst>
          </p:cNvPr>
          <p:cNvPicPr>
            <a:picLocks noChangeAspect="1"/>
          </p:cNvPicPr>
          <p:nvPr/>
        </p:nvPicPr>
        <p:blipFill>
          <a:blip r:embed="rId5"/>
          <a:stretch>
            <a:fillRect/>
          </a:stretch>
        </p:blipFill>
        <p:spPr>
          <a:xfrm>
            <a:off x="8293260" y="4453195"/>
            <a:ext cx="1522071" cy="1950154"/>
          </a:xfrm>
          <a:prstGeom prst="rect">
            <a:avLst/>
          </a:prstGeom>
        </p:spPr>
      </p:pic>
      <p:sp>
        <p:nvSpPr>
          <p:cNvPr id="10" name="TextBox 9">
            <a:extLst>
              <a:ext uri="{FF2B5EF4-FFF2-40B4-BE49-F238E27FC236}">
                <a16:creationId xmlns:a16="http://schemas.microsoft.com/office/drawing/2014/main" id="{619BC6C0-1E53-E4C9-364D-5FE54DF19C7A}"/>
              </a:ext>
            </a:extLst>
          </p:cNvPr>
          <p:cNvSpPr txBox="1"/>
          <p:nvPr/>
        </p:nvSpPr>
        <p:spPr>
          <a:xfrm>
            <a:off x="7090321" y="4019321"/>
            <a:ext cx="394546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Tesla autopilot drives into a block pole</a:t>
            </a:r>
          </a:p>
        </p:txBody>
      </p:sp>
      <p:sp>
        <p:nvSpPr>
          <p:cNvPr id="11" name="TextBox 10">
            <a:extLst>
              <a:ext uri="{FF2B5EF4-FFF2-40B4-BE49-F238E27FC236}">
                <a16:creationId xmlns:a16="http://schemas.microsoft.com/office/drawing/2014/main" id="{22D9EC37-B6D1-BEA2-86F9-62D334F6EEC4}"/>
              </a:ext>
            </a:extLst>
          </p:cNvPr>
          <p:cNvSpPr txBox="1"/>
          <p:nvPr/>
        </p:nvSpPr>
        <p:spPr>
          <a:xfrm>
            <a:off x="7554410" y="6492007"/>
            <a:ext cx="2890239"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Autonomous robot gets stuck</a:t>
            </a:r>
          </a:p>
        </p:txBody>
      </p:sp>
      <p:sp>
        <p:nvSpPr>
          <p:cNvPr id="12" name="TextBox 11">
            <a:extLst>
              <a:ext uri="{FF2B5EF4-FFF2-40B4-BE49-F238E27FC236}">
                <a16:creationId xmlns:a16="http://schemas.microsoft.com/office/drawing/2014/main" id="{E1F85213-CAF7-4E17-789A-5AB39F07B43E}"/>
              </a:ext>
            </a:extLst>
          </p:cNvPr>
          <p:cNvSpPr txBox="1"/>
          <p:nvPr/>
        </p:nvSpPr>
        <p:spPr>
          <a:xfrm>
            <a:off x="526210" y="2374311"/>
            <a:ext cx="3281861"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Main challenges</a:t>
            </a:r>
          </a:p>
        </p:txBody>
      </p:sp>
      <p:pic>
        <p:nvPicPr>
          <p:cNvPr id="4" name="Picture 3" descr="A car on a road&#10;&#10;Description automatically generated with low confidence">
            <a:extLst>
              <a:ext uri="{FF2B5EF4-FFF2-40B4-BE49-F238E27FC236}">
                <a16:creationId xmlns:a16="http://schemas.microsoft.com/office/drawing/2014/main" id="{599E6B04-40D0-BD50-5DAF-9B34C7AE58BA}"/>
              </a:ext>
            </a:extLst>
          </p:cNvPr>
          <p:cNvPicPr>
            <a:picLocks noChangeAspect="1"/>
          </p:cNvPicPr>
          <p:nvPr/>
        </p:nvPicPr>
        <p:blipFill>
          <a:blip r:embed="rId6"/>
          <a:stretch>
            <a:fillRect/>
          </a:stretch>
        </p:blipFill>
        <p:spPr>
          <a:xfrm>
            <a:off x="1033083" y="3976865"/>
            <a:ext cx="3857982" cy="1950155"/>
          </a:xfrm>
          <a:prstGeom prst="rect">
            <a:avLst/>
          </a:prstGeom>
        </p:spPr>
      </p:pic>
      <p:sp>
        <p:nvSpPr>
          <p:cNvPr id="13" name="TextBox 12">
            <a:extLst>
              <a:ext uri="{FF2B5EF4-FFF2-40B4-BE49-F238E27FC236}">
                <a16:creationId xmlns:a16="http://schemas.microsoft.com/office/drawing/2014/main" id="{681F8A97-0807-1DB7-0A4B-EAB9554CF578}"/>
              </a:ext>
            </a:extLst>
          </p:cNvPr>
          <p:cNvSpPr txBox="1"/>
          <p:nvPr/>
        </p:nvSpPr>
        <p:spPr>
          <a:xfrm>
            <a:off x="191786" y="6421265"/>
            <a:ext cx="297688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For the image sources see refences [8]-[9]</a:t>
            </a:r>
          </a:p>
        </p:txBody>
      </p:sp>
      <p:sp>
        <p:nvSpPr>
          <p:cNvPr id="14" name="TextBox 13">
            <a:extLst>
              <a:ext uri="{FF2B5EF4-FFF2-40B4-BE49-F238E27FC236}">
                <a16:creationId xmlns:a16="http://schemas.microsoft.com/office/drawing/2014/main" id="{C12A5079-557C-0276-C8B7-88F11A4653E7}"/>
              </a:ext>
            </a:extLst>
          </p:cNvPr>
          <p:cNvSpPr txBox="1"/>
          <p:nvPr/>
        </p:nvSpPr>
        <p:spPr>
          <a:xfrm>
            <a:off x="526210" y="5964293"/>
            <a:ext cx="6157912" cy="369332"/>
          </a:xfrm>
          <a:prstGeom prst="rect">
            <a:avLst/>
          </a:prstGeom>
          <a:noFill/>
        </p:spPr>
        <p:txBody>
          <a:bodyPr wrap="square">
            <a:spAutoFit/>
          </a:bodyPr>
          <a:lstStyle/>
          <a:p>
            <a:r>
              <a:rPr lang="en-CA" dirty="0">
                <a:latin typeface="Arial" panose="020B0604020202020204" pitchFamily="34" charset="0"/>
                <a:cs typeface="Arial" panose="020B0604020202020204" pitchFamily="34" charset="0"/>
              </a:rPr>
              <a:t>Driving agent in the </a:t>
            </a:r>
            <a:r>
              <a:rPr lang="en-CA" dirty="0" err="1">
                <a:latin typeface="Arial" panose="020B0604020202020204" pitchFamily="34" charset="0"/>
                <a:cs typeface="Arial" panose="020B0604020202020204" pitchFamily="34" charset="0"/>
              </a:rPr>
              <a:t>BeamNG.drive</a:t>
            </a:r>
            <a:r>
              <a:rPr lang="en-CA" dirty="0">
                <a:latin typeface="Arial" panose="020B0604020202020204" pitchFamily="34" charset="0"/>
                <a:cs typeface="Arial" panose="020B0604020202020204" pitchFamily="34" charset="0"/>
              </a:rPr>
              <a:t> simulator</a:t>
            </a:r>
          </a:p>
        </p:txBody>
      </p:sp>
    </p:spTree>
    <p:custDataLst>
      <p:tags r:id="rId1"/>
    </p:custDataLst>
    <p:extLst>
      <p:ext uri="{BB962C8B-B14F-4D97-AF65-F5344CB8AC3E}">
        <p14:creationId xmlns:p14="http://schemas.microsoft.com/office/powerpoint/2010/main" val="2241421249"/>
      </p:ext>
    </p:extLst>
  </p:cSld>
  <p:clrMapOvr>
    <a:masterClrMapping/>
  </p:clrMapOvr>
  <mc:AlternateContent xmlns:mc="http://schemas.openxmlformats.org/markup-compatibility/2006" xmlns:p14="http://schemas.microsoft.com/office/powerpoint/2010/main">
    <mc:Choice Requires="p14">
      <p:transition spd="slow" p14:dur="2000" advTm="31440"/>
    </mc:Choice>
    <mc:Fallback xmlns="">
      <p:transition spd="slow" advTm="314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fade">
                                      <p:cBhvr>
                                        <p:cTn id="38" dur="500"/>
                                        <p:tgtEl>
                                          <p:spTgt spid="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animEffect transition="in" filter="fade">
                                      <p:cBhvr>
                                        <p:cTn id="43" dur="500"/>
                                        <p:tgtEl>
                                          <p:spTgt spid="8">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10" grpId="0"/>
      <p:bldP spid="11" grpId="0"/>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D5FDA9-BF61-104A-889B-0B50140033EA}"/>
              </a:ext>
            </a:extLst>
          </p:cNvPr>
          <p:cNvSpPr/>
          <p:nvPr/>
        </p:nvSpPr>
        <p:spPr>
          <a:xfrm>
            <a:off x="8134737" y="4337096"/>
            <a:ext cx="2798938" cy="400457"/>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descr="Icon&#10;&#10;Description automatically generated">
            <a:extLst>
              <a:ext uri="{FF2B5EF4-FFF2-40B4-BE49-F238E27FC236}">
                <a16:creationId xmlns:a16="http://schemas.microsoft.com/office/drawing/2014/main" id="{297EFBE6-F920-2A1D-E364-4881C1558473}"/>
              </a:ext>
            </a:extLst>
          </p:cNvPr>
          <p:cNvPicPr>
            <a:picLocks noChangeAspect="1"/>
          </p:cNvPicPr>
          <p:nvPr/>
        </p:nvPicPr>
        <p:blipFill>
          <a:blip r:embed="rId4"/>
          <a:stretch>
            <a:fillRect/>
          </a:stretch>
        </p:blipFill>
        <p:spPr>
          <a:xfrm>
            <a:off x="7896118" y="1648496"/>
            <a:ext cx="1025593" cy="889415"/>
          </a:xfrm>
          <a:prstGeom prst="rect">
            <a:avLst/>
          </a:prstGeom>
        </p:spPr>
      </p:pic>
      <p:sp>
        <p:nvSpPr>
          <p:cNvPr id="6" name="TextBox 5">
            <a:extLst>
              <a:ext uri="{FF2B5EF4-FFF2-40B4-BE49-F238E27FC236}">
                <a16:creationId xmlns:a16="http://schemas.microsoft.com/office/drawing/2014/main" id="{086548E1-EC1F-1751-FDFB-E4E60657F2F9}"/>
              </a:ext>
            </a:extLst>
          </p:cNvPr>
          <p:cNvSpPr txBox="1"/>
          <p:nvPr/>
        </p:nvSpPr>
        <p:spPr>
          <a:xfrm>
            <a:off x="518259" y="196676"/>
            <a:ext cx="6239386"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Designing a test case</a:t>
            </a:r>
          </a:p>
        </p:txBody>
      </p:sp>
      <p:sp>
        <p:nvSpPr>
          <p:cNvPr id="7" name="TextBox 6">
            <a:extLst>
              <a:ext uri="{FF2B5EF4-FFF2-40B4-BE49-F238E27FC236}">
                <a16:creationId xmlns:a16="http://schemas.microsoft.com/office/drawing/2014/main" id="{13A6FD7C-E1D9-8010-BB3D-0B74161523A9}"/>
              </a:ext>
            </a:extLst>
          </p:cNvPr>
          <p:cNvSpPr txBox="1"/>
          <p:nvPr/>
        </p:nvSpPr>
        <p:spPr>
          <a:xfrm>
            <a:off x="979633" y="5447445"/>
            <a:ext cx="10035697"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 big number of parameters and their combinations to consider</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We need many diverse test cases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How to explore the search space effectively?</a:t>
            </a:r>
          </a:p>
        </p:txBody>
      </p:sp>
      <p:pic>
        <p:nvPicPr>
          <p:cNvPr id="1026" name="Picture 2">
            <a:extLst>
              <a:ext uri="{FF2B5EF4-FFF2-40B4-BE49-F238E27FC236}">
                <a16:creationId xmlns:a16="http://schemas.microsoft.com/office/drawing/2014/main" id="{B66F06CC-7C3D-FA7B-E0E0-4A824AFB36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722012" y="3731097"/>
            <a:ext cx="400456" cy="159464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1DB271A-32E3-4EF6-C7DE-B0920AD06EF8}"/>
              </a:ext>
            </a:extLst>
          </p:cNvPr>
          <p:cNvSpPr/>
          <p:nvPr/>
        </p:nvSpPr>
        <p:spPr>
          <a:xfrm>
            <a:off x="4063443" y="2379620"/>
            <a:ext cx="2786332" cy="40544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lock Arc 15">
            <a:extLst>
              <a:ext uri="{FF2B5EF4-FFF2-40B4-BE49-F238E27FC236}">
                <a16:creationId xmlns:a16="http://schemas.microsoft.com/office/drawing/2014/main" id="{467025C8-1263-48BD-43AD-DAA0AB62894D}"/>
              </a:ext>
            </a:extLst>
          </p:cNvPr>
          <p:cNvSpPr/>
          <p:nvPr/>
        </p:nvSpPr>
        <p:spPr>
          <a:xfrm rot="5400000">
            <a:off x="5944828" y="2298001"/>
            <a:ext cx="1740044" cy="1903283"/>
          </a:xfrm>
          <a:prstGeom prst="blockArc">
            <a:avLst>
              <a:gd name="adj1" fmla="val 10803272"/>
              <a:gd name="adj2" fmla="val 17619733"/>
              <a:gd name="adj3" fmla="val 23135"/>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Block Arc 16">
            <a:extLst>
              <a:ext uri="{FF2B5EF4-FFF2-40B4-BE49-F238E27FC236}">
                <a16:creationId xmlns:a16="http://schemas.microsoft.com/office/drawing/2014/main" id="{25333D20-9F0E-E998-A1FA-231AAB4CB108}"/>
              </a:ext>
            </a:extLst>
          </p:cNvPr>
          <p:cNvSpPr/>
          <p:nvPr/>
        </p:nvSpPr>
        <p:spPr>
          <a:xfrm rot="15665832">
            <a:off x="7212689" y="2934320"/>
            <a:ext cx="1824459" cy="1779334"/>
          </a:xfrm>
          <a:prstGeom prst="blockArc">
            <a:avLst>
              <a:gd name="adj1" fmla="val 11263015"/>
              <a:gd name="adj2" fmla="val 18194116"/>
              <a:gd name="adj3" fmla="val 22542"/>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 name="Straight Connector 23">
            <a:extLst>
              <a:ext uri="{FF2B5EF4-FFF2-40B4-BE49-F238E27FC236}">
                <a16:creationId xmlns:a16="http://schemas.microsoft.com/office/drawing/2014/main" id="{2C813DCF-28A8-20A9-F3B8-C871406A2EC5}"/>
              </a:ext>
            </a:extLst>
          </p:cNvPr>
          <p:cNvCxnSpPr>
            <a:cxnSpLocks/>
            <a:stCxn id="14" idx="1"/>
            <a:endCxn id="16" idx="0"/>
          </p:cNvCxnSpPr>
          <p:nvPr/>
        </p:nvCxnSpPr>
        <p:spPr>
          <a:xfrm flipV="1">
            <a:off x="4063443" y="2580901"/>
            <a:ext cx="2752044" cy="1440"/>
          </a:xfrm>
          <a:prstGeom prst="line">
            <a:avLst/>
          </a:prstGeom>
          <a:ln w="9525">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69EB7A6-A281-D0CB-A017-D3EC74BEFB82}"/>
              </a:ext>
            </a:extLst>
          </p:cNvPr>
          <p:cNvCxnSpPr>
            <a:cxnSpLocks/>
          </p:cNvCxnSpPr>
          <p:nvPr/>
        </p:nvCxnSpPr>
        <p:spPr>
          <a:xfrm flipV="1">
            <a:off x="8158184" y="4558756"/>
            <a:ext cx="2752044" cy="1440"/>
          </a:xfrm>
          <a:prstGeom prst="line">
            <a:avLst/>
          </a:prstGeom>
          <a:ln w="9525">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41" name="Freeform: Shape 40">
            <a:extLst>
              <a:ext uri="{FF2B5EF4-FFF2-40B4-BE49-F238E27FC236}">
                <a16:creationId xmlns:a16="http://schemas.microsoft.com/office/drawing/2014/main" id="{4C291582-78E1-6C7C-9F03-8B0B3D5B9683}"/>
              </a:ext>
            </a:extLst>
          </p:cNvPr>
          <p:cNvSpPr/>
          <p:nvPr/>
        </p:nvSpPr>
        <p:spPr>
          <a:xfrm>
            <a:off x="6812312" y="2579337"/>
            <a:ext cx="1318075" cy="2002941"/>
          </a:xfrm>
          <a:custGeom>
            <a:avLst/>
            <a:gdLst>
              <a:gd name="connsiteX0" fmla="*/ 0 w 1374775"/>
              <a:gd name="connsiteY0" fmla="*/ 14389 h 1995948"/>
              <a:gd name="connsiteX1" fmla="*/ 368300 w 1374775"/>
              <a:gd name="connsiteY1" fmla="*/ 30264 h 1995948"/>
              <a:gd name="connsiteX2" fmla="*/ 631825 w 1374775"/>
              <a:gd name="connsiteY2" fmla="*/ 284264 h 1995948"/>
              <a:gd name="connsiteX3" fmla="*/ 758825 w 1374775"/>
              <a:gd name="connsiteY3" fmla="*/ 687489 h 1995948"/>
              <a:gd name="connsiteX4" fmla="*/ 631825 w 1374775"/>
              <a:gd name="connsiteY4" fmla="*/ 1227239 h 1995948"/>
              <a:gd name="connsiteX5" fmla="*/ 768350 w 1374775"/>
              <a:gd name="connsiteY5" fmla="*/ 1643164 h 1995948"/>
              <a:gd name="connsiteX6" fmla="*/ 1038225 w 1374775"/>
              <a:gd name="connsiteY6" fmla="*/ 1944789 h 1995948"/>
              <a:gd name="connsiteX7" fmla="*/ 1374775 w 1374775"/>
              <a:gd name="connsiteY7" fmla="*/ 1995589 h 1995948"/>
              <a:gd name="connsiteX8" fmla="*/ 1374775 w 1374775"/>
              <a:gd name="connsiteY8" fmla="*/ 1995589 h 1995948"/>
              <a:gd name="connsiteX9" fmla="*/ 1374775 w 1374775"/>
              <a:gd name="connsiteY9" fmla="*/ 1995589 h 199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4775" h="1995948">
                <a:moveTo>
                  <a:pt x="0" y="14389"/>
                </a:moveTo>
                <a:cubicBezTo>
                  <a:pt x="131498" y="-163"/>
                  <a:pt x="262996" y="-14715"/>
                  <a:pt x="368300" y="30264"/>
                </a:cubicBezTo>
                <a:cubicBezTo>
                  <a:pt x="473604" y="75243"/>
                  <a:pt x="566738" y="174727"/>
                  <a:pt x="631825" y="284264"/>
                </a:cubicBezTo>
                <a:cubicBezTo>
                  <a:pt x="696912" y="393801"/>
                  <a:pt x="758825" y="530327"/>
                  <a:pt x="758825" y="687489"/>
                </a:cubicBezTo>
                <a:cubicBezTo>
                  <a:pt x="758825" y="844651"/>
                  <a:pt x="630238" y="1067960"/>
                  <a:pt x="631825" y="1227239"/>
                </a:cubicBezTo>
                <a:cubicBezTo>
                  <a:pt x="633412" y="1386518"/>
                  <a:pt x="700617" y="1523572"/>
                  <a:pt x="768350" y="1643164"/>
                </a:cubicBezTo>
                <a:cubicBezTo>
                  <a:pt x="836083" y="1762756"/>
                  <a:pt x="937154" y="1886052"/>
                  <a:pt x="1038225" y="1944789"/>
                </a:cubicBezTo>
                <a:cubicBezTo>
                  <a:pt x="1139296" y="2003526"/>
                  <a:pt x="1374775" y="1995589"/>
                  <a:pt x="1374775" y="1995589"/>
                </a:cubicBezTo>
                <a:lnTo>
                  <a:pt x="1374775" y="1995589"/>
                </a:lnTo>
                <a:lnTo>
                  <a:pt x="1374775" y="1995589"/>
                </a:lnTo>
              </a:path>
            </a:pathLst>
          </a:custGeom>
          <a:noFill/>
          <a:ln w="9525">
            <a:solidFill>
              <a:schemeClr val="accent5">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Picture 47" descr="A pair of scissors&#10;&#10;Description automatically generated with medium confidence">
            <a:extLst>
              <a:ext uri="{FF2B5EF4-FFF2-40B4-BE49-F238E27FC236}">
                <a16:creationId xmlns:a16="http://schemas.microsoft.com/office/drawing/2014/main" id="{E383DB3B-91C2-850D-37C6-24ACE27A5921}"/>
              </a:ext>
            </a:extLst>
          </p:cNvPr>
          <p:cNvPicPr>
            <a:picLocks noChangeAspect="1"/>
          </p:cNvPicPr>
          <p:nvPr/>
        </p:nvPicPr>
        <p:blipFill>
          <a:blip r:embed="rId6"/>
          <a:stretch>
            <a:fillRect/>
          </a:stretch>
        </p:blipFill>
        <p:spPr>
          <a:xfrm rot="20878675">
            <a:off x="5024317" y="2808853"/>
            <a:ext cx="467499" cy="467499"/>
          </a:xfrm>
          <a:prstGeom prst="rect">
            <a:avLst/>
          </a:prstGeom>
        </p:spPr>
      </p:pic>
      <p:pic>
        <p:nvPicPr>
          <p:cNvPr id="49" name="Picture 48" descr="A pair of scissors&#10;&#10;Description automatically generated with medium confidence">
            <a:extLst>
              <a:ext uri="{FF2B5EF4-FFF2-40B4-BE49-F238E27FC236}">
                <a16:creationId xmlns:a16="http://schemas.microsoft.com/office/drawing/2014/main" id="{0670BB33-B318-6B21-15CC-E4228BD5F692}"/>
              </a:ext>
            </a:extLst>
          </p:cNvPr>
          <p:cNvPicPr>
            <a:picLocks noChangeAspect="1"/>
          </p:cNvPicPr>
          <p:nvPr/>
        </p:nvPicPr>
        <p:blipFill>
          <a:blip r:embed="rId6"/>
          <a:stretch>
            <a:fillRect/>
          </a:stretch>
        </p:blipFill>
        <p:spPr>
          <a:xfrm rot="21369563" flipH="1">
            <a:off x="7811727" y="3856157"/>
            <a:ext cx="405369" cy="405369"/>
          </a:xfrm>
          <a:prstGeom prst="rect">
            <a:avLst/>
          </a:prstGeom>
        </p:spPr>
      </p:pic>
      <p:pic>
        <p:nvPicPr>
          <p:cNvPr id="51" name="Picture 50" descr="A picture containing text, clipart&#10;&#10;Description automatically generated">
            <a:extLst>
              <a:ext uri="{FF2B5EF4-FFF2-40B4-BE49-F238E27FC236}">
                <a16:creationId xmlns:a16="http://schemas.microsoft.com/office/drawing/2014/main" id="{692BA40F-34F0-1483-D6CC-0FB07C23A4FB}"/>
              </a:ext>
            </a:extLst>
          </p:cNvPr>
          <p:cNvPicPr>
            <a:picLocks noChangeAspect="1"/>
          </p:cNvPicPr>
          <p:nvPr/>
        </p:nvPicPr>
        <p:blipFill>
          <a:blip r:embed="rId7"/>
          <a:stretch>
            <a:fillRect/>
          </a:stretch>
        </p:blipFill>
        <p:spPr>
          <a:xfrm>
            <a:off x="5552883" y="2563462"/>
            <a:ext cx="543600" cy="252799"/>
          </a:xfrm>
          <a:prstGeom prst="rect">
            <a:avLst/>
          </a:prstGeom>
        </p:spPr>
      </p:pic>
      <p:pic>
        <p:nvPicPr>
          <p:cNvPr id="52" name="Picture 51" descr="A picture containing text, clipart&#10;&#10;Description automatically generated">
            <a:extLst>
              <a:ext uri="{FF2B5EF4-FFF2-40B4-BE49-F238E27FC236}">
                <a16:creationId xmlns:a16="http://schemas.microsoft.com/office/drawing/2014/main" id="{F77462F3-D997-8298-D66E-7490BD29E6B2}"/>
              </a:ext>
            </a:extLst>
          </p:cNvPr>
          <p:cNvPicPr>
            <a:picLocks noChangeAspect="1"/>
          </p:cNvPicPr>
          <p:nvPr/>
        </p:nvPicPr>
        <p:blipFill>
          <a:blip r:embed="rId7"/>
          <a:stretch>
            <a:fillRect/>
          </a:stretch>
        </p:blipFill>
        <p:spPr>
          <a:xfrm rot="10800000">
            <a:off x="8190386" y="4328191"/>
            <a:ext cx="543600" cy="252799"/>
          </a:xfrm>
          <a:prstGeom prst="rect">
            <a:avLst/>
          </a:prstGeom>
        </p:spPr>
      </p:pic>
      <p:cxnSp>
        <p:nvCxnSpPr>
          <p:cNvPr id="60" name="Straight Arrow Connector 59">
            <a:extLst>
              <a:ext uri="{FF2B5EF4-FFF2-40B4-BE49-F238E27FC236}">
                <a16:creationId xmlns:a16="http://schemas.microsoft.com/office/drawing/2014/main" id="{4AF57940-7BC2-65CE-3112-0E9BE99571AF}"/>
              </a:ext>
            </a:extLst>
          </p:cNvPr>
          <p:cNvCxnSpPr>
            <a:cxnSpLocks/>
          </p:cNvCxnSpPr>
          <p:nvPr/>
        </p:nvCxnSpPr>
        <p:spPr>
          <a:xfrm flipV="1">
            <a:off x="5099329" y="2620156"/>
            <a:ext cx="94051" cy="366187"/>
          </a:xfrm>
          <a:prstGeom prst="straightConnector1">
            <a:avLst/>
          </a:prstGeom>
          <a:ln>
            <a:solidFill>
              <a:schemeClr val="tx1"/>
            </a:solidFill>
            <a:prstDash val="lgDash"/>
            <a:tailEnd type="stealth"/>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DEED882-7AE0-8B53-3072-19F93B0D9DF4}"/>
              </a:ext>
            </a:extLst>
          </p:cNvPr>
          <p:cNvCxnSpPr>
            <a:cxnSpLocks/>
          </p:cNvCxnSpPr>
          <p:nvPr/>
        </p:nvCxnSpPr>
        <p:spPr>
          <a:xfrm flipH="1" flipV="1">
            <a:off x="7636865" y="3925888"/>
            <a:ext cx="259253" cy="37423"/>
          </a:xfrm>
          <a:prstGeom prst="straightConnector1">
            <a:avLst/>
          </a:prstGeom>
          <a:ln>
            <a:solidFill>
              <a:schemeClr val="tx1"/>
            </a:solidFill>
            <a:prstDash val="lgDash"/>
            <a:tailEnd type="stealth"/>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54448CB7-D6A8-8A78-A7CA-7EB2B59553B6}"/>
              </a:ext>
            </a:extLst>
          </p:cNvPr>
          <p:cNvCxnSpPr>
            <a:cxnSpLocks/>
          </p:cNvCxnSpPr>
          <p:nvPr/>
        </p:nvCxnSpPr>
        <p:spPr>
          <a:xfrm>
            <a:off x="6096483" y="2691658"/>
            <a:ext cx="490558" cy="0"/>
          </a:xfrm>
          <a:prstGeom prst="straightConnector1">
            <a:avLst/>
          </a:prstGeom>
          <a:ln>
            <a:solidFill>
              <a:schemeClr val="tx1"/>
            </a:solidFill>
            <a:prstDash val="lgDash"/>
            <a:tailEnd type="stealth"/>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1B77BB0-7459-A5DC-2597-E1F5446AF077}"/>
              </a:ext>
            </a:extLst>
          </p:cNvPr>
          <p:cNvCxnSpPr>
            <a:cxnSpLocks/>
          </p:cNvCxnSpPr>
          <p:nvPr/>
        </p:nvCxnSpPr>
        <p:spPr>
          <a:xfrm flipH="1" flipV="1">
            <a:off x="7896118" y="4409943"/>
            <a:ext cx="262066" cy="44647"/>
          </a:xfrm>
          <a:prstGeom prst="straightConnector1">
            <a:avLst/>
          </a:prstGeom>
          <a:ln>
            <a:solidFill>
              <a:schemeClr val="tx1"/>
            </a:solidFill>
            <a:prstDash val="lgDash"/>
            <a:tailEnd type="stealth"/>
          </a:ln>
        </p:spPr>
        <p:style>
          <a:lnRef idx="1">
            <a:schemeClr val="accent1"/>
          </a:lnRef>
          <a:fillRef idx="0">
            <a:schemeClr val="accent1"/>
          </a:fillRef>
          <a:effectRef idx="0">
            <a:schemeClr val="accent1"/>
          </a:effectRef>
          <a:fontRef idx="minor">
            <a:schemeClr val="tx1"/>
          </a:fontRef>
        </p:style>
      </p:cxnSp>
      <p:pic>
        <p:nvPicPr>
          <p:cNvPr id="75" name="Picture 74" descr="A picture containing light&#10;&#10;Description automatically generated">
            <a:extLst>
              <a:ext uri="{FF2B5EF4-FFF2-40B4-BE49-F238E27FC236}">
                <a16:creationId xmlns:a16="http://schemas.microsoft.com/office/drawing/2014/main" id="{E85367A9-6DE6-9150-36C8-9EB709A7B5D4}"/>
              </a:ext>
            </a:extLst>
          </p:cNvPr>
          <p:cNvPicPr>
            <a:picLocks noChangeAspect="1"/>
          </p:cNvPicPr>
          <p:nvPr/>
        </p:nvPicPr>
        <p:blipFill>
          <a:blip r:embed="rId8"/>
          <a:stretch>
            <a:fillRect/>
          </a:stretch>
        </p:blipFill>
        <p:spPr>
          <a:xfrm>
            <a:off x="7671946" y="1623622"/>
            <a:ext cx="1743787" cy="1447851"/>
          </a:xfrm>
          <a:prstGeom prst="rect">
            <a:avLst/>
          </a:prstGeom>
        </p:spPr>
      </p:pic>
      <p:sp>
        <p:nvSpPr>
          <p:cNvPr id="80" name="TextBox 79">
            <a:extLst>
              <a:ext uri="{FF2B5EF4-FFF2-40B4-BE49-F238E27FC236}">
                <a16:creationId xmlns:a16="http://schemas.microsoft.com/office/drawing/2014/main" id="{CD03A350-BBF0-DF06-3AB6-93D5FA2C2536}"/>
              </a:ext>
            </a:extLst>
          </p:cNvPr>
          <p:cNvSpPr txBox="1"/>
          <p:nvPr/>
        </p:nvSpPr>
        <p:spPr>
          <a:xfrm>
            <a:off x="954224" y="2983931"/>
            <a:ext cx="3906278"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road topology</a:t>
            </a:r>
          </a:p>
        </p:txBody>
      </p:sp>
      <p:sp>
        <p:nvSpPr>
          <p:cNvPr id="83" name="TextBox 82">
            <a:extLst>
              <a:ext uri="{FF2B5EF4-FFF2-40B4-BE49-F238E27FC236}">
                <a16:creationId xmlns:a16="http://schemas.microsoft.com/office/drawing/2014/main" id="{2E2A1857-0D2F-2F46-910D-7F95803BDD8F}"/>
              </a:ext>
            </a:extLst>
          </p:cNvPr>
          <p:cNvSpPr txBox="1"/>
          <p:nvPr/>
        </p:nvSpPr>
        <p:spPr>
          <a:xfrm>
            <a:off x="889095" y="2382370"/>
            <a:ext cx="2830803"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We should consider:</a:t>
            </a:r>
          </a:p>
        </p:txBody>
      </p:sp>
      <p:sp>
        <p:nvSpPr>
          <p:cNvPr id="84" name="TextBox 83">
            <a:extLst>
              <a:ext uri="{FF2B5EF4-FFF2-40B4-BE49-F238E27FC236}">
                <a16:creationId xmlns:a16="http://schemas.microsoft.com/office/drawing/2014/main" id="{152E6DD3-8903-30A1-669F-D26DC5B4209E}"/>
              </a:ext>
            </a:extLst>
          </p:cNvPr>
          <p:cNvSpPr txBox="1"/>
          <p:nvPr/>
        </p:nvSpPr>
        <p:spPr>
          <a:xfrm>
            <a:off x="941287" y="3420180"/>
            <a:ext cx="4128118"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Locations, directions and speed of the moving objects</a:t>
            </a:r>
          </a:p>
        </p:txBody>
      </p:sp>
      <p:sp>
        <p:nvSpPr>
          <p:cNvPr id="85" name="TextBox 84">
            <a:extLst>
              <a:ext uri="{FF2B5EF4-FFF2-40B4-BE49-F238E27FC236}">
                <a16:creationId xmlns:a16="http://schemas.microsoft.com/office/drawing/2014/main" id="{651A4C92-6AC4-71F6-8599-3910EBCA3312}"/>
              </a:ext>
            </a:extLst>
          </p:cNvPr>
          <p:cNvSpPr txBox="1"/>
          <p:nvPr/>
        </p:nvSpPr>
        <p:spPr>
          <a:xfrm>
            <a:off x="965799" y="4589372"/>
            <a:ext cx="4008334"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Environmental conditions</a:t>
            </a:r>
          </a:p>
        </p:txBody>
      </p:sp>
      <p:sp>
        <p:nvSpPr>
          <p:cNvPr id="87" name="TextBox 86">
            <a:extLst>
              <a:ext uri="{FF2B5EF4-FFF2-40B4-BE49-F238E27FC236}">
                <a16:creationId xmlns:a16="http://schemas.microsoft.com/office/drawing/2014/main" id="{162FEB61-BB5C-87AB-0D66-16E5BFF4F6DD}"/>
              </a:ext>
            </a:extLst>
          </p:cNvPr>
          <p:cNvSpPr txBox="1"/>
          <p:nvPr/>
        </p:nvSpPr>
        <p:spPr>
          <a:xfrm>
            <a:off x="623904" y="944856"/>
            <a:ext cx="8313362"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We need to design a challenging and a realistic test case…</a:t>
            </a:r>
          </a:p>
        </p:txBody>
      </p:sp>
      <p:pic>
        <p:nvPicPr>
          <p:cNvPr id="88" name="Picture 87" descr="A red and white sign&#10;&#10;Description automatically generated with medium confidence">
            <a:extLst>
              <a:ext uri="{FF2B5EF4-FFF2-40B4-BE49-F238E27FC236}">
                <a16:creationId xmlns:a16="http://schemas.microsoft.com/office/drawing/2014/main" id="{A647042B-E98E-B05C-6619-56E77F7CC212}"/>
              </a:ext>
            </a:extLst>
          </p:cNvPr>
          <p:cNvPicPr>
            <a:picLocks noChangeAspect="1"/>
          </p:cNvPicPr>
          <p:nvPr/>
        </p:nvPicPr>
        <p:blipFill>
          <a:blip r:embed="rId9"/>
          <a:stretch>
            <a:fillRect/>
          </a:stretch>
        </p:blipFill>
        <p:spPr>
          <a:xfrm>
            <a:off x="6134423" y="2037203"/>
            <a:ext cx="452618" cy="301745"/>
          </a:xfrm>
          <a:prstGeom prst="rect">
            <a:avLst/>
          </a:prstGeom>
        </p:spPr>
      </p:pic>
      <p:pic>
        <p:nvPicPr>
          <p:cNvPr id="90" name="Picture 89" descr="A red and white sign&#10;&#10;Description automatically generated with medium confidence">
            <a:extLst>
              <a:ext uri="{FF2B5EF4-FFF2-40B4-BE49-F238E27FC236}">
                <a16:creationId xmlns:a16="http://schemas.microsoft.com/office/drawing/2014/main" id="{280D4764-7F79-BEB7-DD44-AA1A809C0281}"/>
              </a:ext>
            </a:extLst>
          </p:cNvPr>
          <p:cNvPicPr>
            <a:picLocks noChangeAspect="1"/>
          </p:cNvPicPr>
          <p:nvPr/>
        </p:nvPicPr>
        <p:blipFill>
          <a:blip r:embed="rId9"/>
          <a:stretch>
            <a:fillRect/>
          </a:stretch>
        </p:blipFill>
        <p:spPr>
          <a:xfrm>
            <a:off x="9307897" y="3954655"/>
            <a:ext cx="452618" cy="301745"/>
          </a:xfrm>
          <a:prstGeom prst="rect">
            <a:avLst/>
          </a:prstGeom>
        </p:spPr>
      </p:pic>
      <p:sp>
        <p:nvSpPr>
          <p:cNvPr id="91" name="TextBox 90">
            <a:extLst>
              <a:ext uri="{FF2B5EF4-FFF2-40B4-BE49-F238E27FC236}">
                <a16:creationId xmlns:a16="http://schemas.microsoft.com/office/drawing/2014/main" id="{C03D1A17-896D-90F9-5E64-8223B4E22845}"/>
              </a:ext>
            </a:extLst>
          </p:cNvPr>
          <p:cNvSpPr txBox="1"/>
          <p:nvPr/>
        </p:nvSpPr>
        <p:spPr>
          <a:xfrm>
            <a:off x="966046" y="4130859"/>
            <a:ext cx="4128118"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Traffic signs and their locations</a:t>
            </a:r>
          </a:p>
        </p:txBody>
      </p:sp>
    </p:spTree>
    <p:custDataLst>
      <p:tags r:id="rId1"/>
    </p:custDataLst>
    <p:extLst>
      <p:ext uri="{BB962C8B-B14F-4D97-AF65-F5344CB8AC3E}">
        <p14:creationId xmlns:p14="http://schemas.microsoft.com/office/powerpoint/2010/main" val="1674567925"/>
      </p:ext>
    </p:extLst>
  </p:cSld>
  <p:clrMapOvr>
    <a:masterClrMapping/>
  </p:clrMapOvr>
  <mc:AlternateContent xmlns:mc="http://schemas.openxmlformats.org/markup-compatibility/2006" xmlns:p14="http://schemas.microsoft.com/office/powerpoint/2010/main">
    <mc:Choice Requires="p14">
      <p:transition spd="slow" p14:dur="2000" advTm="63700"/>
    </mc:Choice>
    <mc:Fallback xmlns="">
      <p:transition spd="slow" advTm="637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fade">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4"/>
                                        </p:tgtEl>
                                        <p:attrNameLst>
                                          <p:attrName>style.visibility</p:attrName>
                                        </p:attrNameLst>
                                      </p:cBhvr>
                                      <p:to>
                                        <p:strVal val="visible"/>
                                      </p:to>
                                    </p:set>
                                    <p:animEffect transition="in" filter="fade">
                                      <p:cBhvr>
                                        <p:cTn id="46" dur="500"/>
                                        <p:tgtEl>
                                          <p:spTgt spid="8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60"/>
                                        </p:tgtEl>
                                        <p:attrNameLst>
                                          <p:attrName>style.visibility</p:attrName>
                                        </p:attrNameLst>
                                      </p:cBhvr>
                                      <p:to>
                                        <p:strVal val="visible"/>
                                      </p:to>
                                    </p:set>
                                    <p:animEffect transition="in" filter="fade">
                                      <p:cBhvr>
                                        <p:cTn id="71" dur="500"/>
                                        <p:tgtEl>
                                          <p:spTgt spid="6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fade">
                                      <p:cBhvr>
                                        <p:cTn id="76" dur="500"/>
                                        <p:tgtEl>
                                          <p:spTgt spid="6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65"/>
                                        </p:tgtEl>
                                        <p:attrNameLst>
                                          <p:attrName>style.visibility</p:attrName>
                                        </p:attrNameLst>
                                      </p:cBhvr>
                                      <p:to>
                                        <p:strVal val="visible"/>
                                      </p:to>
                                    </p:set>
                                    <p:animEffect transition="in" filter="fade">
                                      <p:cBhvr>
                                        <p:cTn id="81" dur="500"/>
                                        <p:tgtEl>
                                          <p:spTgt spid="65"/>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3"/>
                                        </p:tgtEl>
                                        <p:attrNameLst>
                                          <p:attrName>style.visibility</p:attrName>
                                        </p:attrNameLst>
                                      </p:cBhvr>
                                      <p:to>
                                        <p:strVal val="visible"/>
                                      </p:to>
                                    </p:set>
                                    <p:animEffect transition="in" filter="fade">
                                      <p:cBhvr>
                                        <p:cTn id="86" dur="500"/>
                                        <p:tgtEl>
                                          <p:spTgt spid="6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1"/>
                                        </p:tgtEl>
                                        <p:attrNameLst>
                                          <p:attrName>style.visibility</p:attrName>
                                        </p:attrNameLst>
                                      </p:cBhvr>
                                      <p:to>
                                        <p:strVal val="visible"/>
                                      </p:to>
                                    </p:set>
                                    <p:animEffect transition="in" filter="fade">
                                      <p:cBhvr>
                                        <p:cTn id="91" dur="500"/>
                                        <p:tgtEl>
                                          <p:spTgt spid="9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88"/>
                                        </p:tgtEl>
                                        <p:attrNameLst>
                                          <p:attrName>style.visibility</p:attrName>
                                        </p:attrNameLst>
                                      </p:cBhvr>
                                      <p:to>
                                        <p:strVal val="visible"/>
                                      </p:to>
                                    </p:set>
                                    <p:animEffect transition="in" filter="fade">
                                      <p:cBhvr>
                                        <p:cTn id="96" dur="500"/>
                                        <p:tgtEl>
                                          <p:spTgt spid="88"/>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90"/>
                                        </p:tgtEl>
                                        <p:attrNameLst>
                                          <p:attrName>style.visibility</p:attrName>
                                        </p:attrNameLst>
                                      </p:cBhvr>
                                      <p:to>
                                        <p:strVal val="visible"/>
                                      </p:to>
                                    </p:set>
                                    <p:animEffect transition="in" filter="fade">
                                      <p:cBhvr>
                                        <p:cTn id="101" dur="500"/>
                                        <p:tgtEl>
                                          <p:spTgt spid="90"/>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85"/>
                                        </p:tgtEl>
                                        <p:attrNameLst>
                                          <p:attrName>style.visibility</p:attrName>
                                        </p:attrNameLst>
                                      </p:cBhvr>
                                      <p:to>
                                        <p:strVal val="visible"/>
                                      </p:to>
                                    </p:set>
                                    <p:animEffect transition="in" filter="fade">
                                      <p:cBhvr>
                                        <p:cTn id="106" dur="500"/>
                                        <p:tgtEl>
                                          <p:spTgt spid="85"/>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77"/>
                                        </p:tgtEl>
                                        <p:attrNameLst>
                                          <p:attrName>style.visibility</p:attrName>
                                        </p:attrNameLst>
                                      </p:cBhvr>
                                      <p:to>
                                        <p:strVal val="visible"/>
                                      </p:to>
                                    </p:set>
                                    <p:animEffect transition="in" filter="fade">
                                      <p:cBhvr>
                                        <p:cTn id="111" dur="500"/>
                                        <p:tgtEl>
                                          <p:spTgt spid="77"/>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75"/>
                                        </p:tgtEl>
                                        <p:attrNameLst>
                                          <p:attrName>style.visibility</p:attrName>
                                        </p:attrNameLst>
                                      </p:cBhvr>
                                      <p:to>
                                        <p:strVal val="visible"/>
                                      </p:to>
                                    </p:set>
                                    <p:animEffect transition="in" filter="fade">
                                      <p:cBhvr>
                                        <p:cTn id="116" dur="500"/>
                                        <p:tgtEl>
                                          <p:spTgt spid="75"/>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1026"/>
                                        </p:tgtEl>
                                        <p:attrNameLst>
                                          <p:attrName>style.visibility</p:attrName>
                                        </p:attrNameLst>
                                      </p:cBhvr>
                                      <p:to>
                                        <p:strVal val="visible"/>
                                      </p:to>
                                    </p:set>
                                    <p:animEffect transition="in" filter="fade">
                                      <p:cBhvr>
                                        <p:cTn id="121" dur="500"/>
                                        <p:tgtEl>
                                          <p:spTgt spid="1026"/>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7">
                                            <p:txEl>
                                              <p:pRg st="0" end="0"/>
                                            </p:txEl>
                                          </p:spTgt>
                                        </p:tgtEl>
                                        <p:attrNameLst>
                                          <p:attrName>style.visibility</p:attrName>
                                        </p:attrNameLst>
                                      </p:cBhvr>
                                      <p:to>
                                        <p:strVal val="visible"/>
                                      </p:to>
                                    </p:set>
                                    <p:animEffect transition="in" filter="fade">
                                      <p:cBhvr>
                                        <p:cTn id="126" dur="500"/>
                                        <p:tgtEl>
                                          <p:spTgt spid="7">
                                            <p:txEl>
                                              <p:pRg st="0" end="0"/>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7">
                                            <p:txEl>
                                              <p:pRg st="1" end="1"/>
                                            </p:txEl>
                                          </p:spTgt>
                                        </p:tgtEl>
                                        <p:attrNameLst>
                                          <p:attrName>style.visibility</p:attrName>
                                        </p:attrNameLst>
                                      </p:cBhvr>
                                      <p:to>
                                        <p:strVal val="visible"/>
                                      </p:to>
                                    </p:set>
                                    <p:animEffect transition="in" filter="fade">
                                      <p:cBhvr>
                                        <p:cTn id="131" dur="500"/>
                                        <p:tgtEl>
                                          <p:spTgt spid="7">
                                            <p:txEl>
                                              <p:pRg st="1" end="1"/>
                                            </p:txEl>
                                          </p:spTgt>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7">
                                            <p:txEl>
                                              <p:pRg st="2" end="2"/>
                                            </p:txEl>
                                          </p:spTgt>
                                        </p:tgtEl>
                                        <p:attrNameLst>
                                          <p:attrName>style.visibility</p:attrName>
                                        </p:attrNameLst>
                                      </p:cBhvr>
                                      <p:to>
                                        <p:strVal val="visible"/>
                                      </p:to>
                                    </p:set>
                                    <p:animEffect transition="in" filter="fade">
                                      <p:cBhvr>
                                        <p:cTn id="136"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build="p"/>
      <p:bldP spid="14" grpId="0" animBg="1"/>
      <p:bldP spid="16" grpId="0" animBg="1"/>
      <p:bldP spid="17" grpId="0" animBg="1"/>
      <p:bldP spid="41" grpId="0" animBg="1"/>
      <p:bldP spid="80" grpId="0"/>
      <p:bldP spid="83" grpId="0"/>
      <p:bldP spid="84" grpId="0"/>
      <p:bldP spid="85" grpId="0"/>
      <p:bldP spid="87" grpId="0"/>
      <p:bldP spid="9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914B2E-327D-9D15-3437-733B9AA7D3F6}"/>
              </a:ext>
            </a:extLst>
          </p:cNvPr>
          <p:cNvSpPr txBox="1"/>
          <p:nvPr/>
        </p:nvSpPr>
        <p:spPr>
          <a:xfrm>
            <a:off x="581870" y="315277"/>
            <a:ext cx="7315200"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Our solution</a:t>
            </a:r>
          </a:p>
        </p:txBody>
      </p:sp>
      <p:sp>
        <p:nvSpPr>
          <p:cNvPr id="7" name="TextBox 6">
            <a:extLst>
              <a:ext uri="{FF2B5EF4-FFF2-40B4-BE49-F238E27FC236}">
                <a16:creationId xmlns:a16="http://schemas.microsoft.com/office/drawing/2014/main" id="{EF16C2F2-A3C0-5C70-F780-5BE74CA2FDFA}"/>
              </a:ext>
            </a:extLst>
          </p:cNvPr>
          <p:cNvSpPr txBox="1"/>
          <p:nvPr/>
        </p:nvSpPr>
        <p:spPr>
          <a:xfrm>
            <a:off x="661368" y="1060601"/>
            <a:ext cx="9034332" cy="430887"/>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Using genetic algorithm to generate the test cases automatically</a:t>
            </a:r>
          </a:p>
        </p:txBody>
      </p:sp>
      <p:sp>
        <p:nvSpPr>
          <p:cNvPr id="8" name="TextBox 7">
            <a:extLst>
              <a:ext uri="{FF2B5EF4-FFF2-40B4-BE49-F238E27FC236}">
                <a16:creationId xmlns:a16="http://schemas.microsoft.com/office/drawing/2014/main" id="{23BABEEA-6303-9173-2CC8-C2213BC498D5}"/>
              </a:ext>
            </a:extLst>
          </p:cNvPr>
          <p:cNvSpPr txBox="1"/>
          <p:nvPr/>
        </p:nvSpPr>
        <p:spPr>
          <a:xfrm>
            <a:off x="553385" y="5737820"/>
            <a:ext cx="10294190" cy="769441"/>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We evolve the test cases to maximize their complexity and diversity with evolutionary search (NSGA-2 algorithm)</a:t>
            </a:r>
          </a:p>
        </p:txBody>
      </p:sp>
      <p:pic>
        <p:nvPicPr>
          <p:cNvPr id="12" name="Picture 11" descr="Icon&#10;&#10;Description automatically generated">
            <a:extLst>
              <a:ext uri="{FF2B5EF4-FFF2-40B4-BE49-F238E27FC236}">
                <a16:creationId xmlns:a16="http://schemas.microsoft.com/office/drawing/2014/main" id="{E876B5CD-C4E1-80D6-F536-0D3DFDEB3F6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33826" t="13672" r="35565" b="13053"/>
          <a:stretch/>
        </p:blipFill>
        <p:spPr>
          <a:xfrm rot="16200000">
            <a:off x="1577041" y="2394680"/>
            <a:ext cx="1049575" cy="2512615"/>
          </a:xfrm>
          <a:prstGeom prst="rect">
            <a:avLst/>
          </a:prstGeom>
        </p:spPr>
      </p:pic>
      <p:pic>
        <p:nvPicPr>
          <p:cNvPr id="13" name="Picture 12" descr="Icon&#10;&#10;Description automatically generated">
            <a:extLst>
              <a:ext uri="{FF2B5EF4-FFF2-40B4-BE49-F238E27FC236}">
                <a16:creationId xmlns:a16="http://schemas.microsoft.com/office/drawing/2014/main" id="{36BCBF50-B2FD-CF5D-DBD5-05147DAB801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33826" t="13672" r="35565" b="13053"/>
          <a:stretch/>
        </p:blipFill>
        <p:spPr>
          <a:xfrm rot="16200000">
            <a:off x="4027368" y="2387565"/>
            <a:ext cx="1049575" cy="2512615"/>
          </a:xfrm>
          <a:prstGeom prst="rect">
            <a:avLst/>
          </a:prstGeom>
        </p:spPr>
      </p:pic>
      <p:pic>
        <p:nvPicPr>
          <p:cNvPr id="14" name="Picture 13" descr="Icon&#10;&#10;Description automatically generated">
            <a:extLst>
              <a:ext uri="{FF2B5EF4-FFF2-40B4-BE49-F238E27FC236}">
                <a16:creationId xmlns:a16="http://schemas.microsoft.com/office/drawing/2014/main" id="{E559AEB1-643C-CD68-9023-783CAF45D4EB}"/>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33826" t="13672" r="35565" b="13053"/>
          <a:stretch/>
        </p:blipFill>
        <p:spPr>
          <a:xfrm rot="16200000">
            <a:off x="6477696" y="2394680"/>
            <a:ext cx="1049575" cy="2512615"/>
          </a:xfrm>
          <a:prstGeom prst="rect">
            <a:avLst/>
          </a:prstGeom>
        </p:spPr>
      </p:pic>
      <p:pic>
        <p:nvPicPr>
          <p:cNvPr id="15" name="Picture 14" descr="Icon&#10;&#10;Description automatically generated">
            <a:extLst>
              <a:ext uri="{FF2B5EF4-FFF2-40B4-BE49-F238E27FC236}">
                <a16:creationId xmlns:a16="http://schemas.microsoft.com/office/drawing/2014/main" id="{24AE7AE1-F6AC-30E1-9949-8F00087E7F6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33826" t="13672" r="35565" b="13053"/>
          <a:stretch/>
        </p:blipFill>
        <p:spPr>
          <a:xfrm rot="16200000">
            <a:off x="8928022" y="2401795"/>
            <a:ext cx="1049575" cy="2512615"/>
          </a:xfrm>
          <a:prstGeom prst="rect">
            <a:avLst/>
          </a:prstGeom>
        </p:spPr>
      </p:pic>
      <p:cxnSp>
        <p:nvCxnSpPr>
          <p:cNvPr id="17" name="Straight Connector 16">
            <a:extLst>
              <a:ext uri="{FF2B5EF4-FFF2-40B4-BE49-F238E27FC236}">
                <a16:creationId xmlns:a16="http://schemas.microsoft.com/office/drawing/2014/main" id="{B529BD32-345D-45F0-CA2B-4F4146AFD985}"/>
              </a:ext>
            </a:extLst>
          </p:cNvPr>
          <p:cNvCxnSpPr/>
          <p:nvPr/>
        </p:nvCxnSpPr>
        <p:spPr>
          <a:xfrm>
            <a:off x="3295848" y="2808986"/>
            <a:ext cx="0" cy="1669774"/>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3226A97-52DE-D464-96D9-7C66B7ED92FB}"/>
              </a:ext>
            </a:extLst>
          </p:cNvPr>
          <p:cNvCxnSpPr/>
          <p:nvPr/>
        </p:nvCxnSpPr>
        <p:spPr>
          <a:xfrm>
            <a:off x="5754126" y="2778513"/>
            <a:ext cx="0" cy="1669774"/>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B2D2B8E-1892-67FE-1E81-64EDB05B1B2F}"/>
              </a:ext>
            </a:extLst>
          </p:cNvPr>
          <p:cNvCxnSpPr/>
          <p:nvPr/>
        </p:nvCxnSpPr>
        <p:spPr>
          <a:xfrm>
            <a:off x="8236255" y="2835499"/>
            <a:ext cx="0" cy="1669774"/>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B773C4C-6589-872C-868B-CEFA1C712B8F}"/>
              </a:ext>
            </a:extLst>
          </p:cNvPr>
          <p:cNvCxnSpPr/>
          <p:nvPr/>
        </p:nvCxnSpPr>
        <p:spPr>
          <a:xfrm>
            <a:off x="10686584" y="2805020"/>
            <a:ext cx="0" cy="1669774"/>
          </a:xfrm>
          <a:prstGeom prst="line">
            <a:avLst/>
          </a:prstGeom>
          <a:ln w="1270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08F79C3B-B49C-3CCE-2CC6-F455A3B56FF7}"/>
              </a:ext>
            </a:extLst>
          </p:cNvPr>
          <p:cNvSpPr/>
          <p:nvPr/>
        </p:nvSpPr>
        <p:spPr>
          <a:xfrm>
            <a:off x="1229797" y="2529877"/>
            <a:ext cx="1736114" cy="40544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AA3CD0D-1D62-6E65-E5FD-6BDDFA55625E}"/>
              </a:ext>
            </a:extLst>
          </p:cNvPr>
          <p:cNvCxnSpPr>
            <a:cxnSpLocks/>
            <a:stCxn id="21" idx="1"/>
          </p:cNvCxnSpPr>
          <p:nvPr/>
        </p:nvCxnSpPr>
        <p:spPr>
          <a:xfrm>
            <a:off x="1229797" y="2732598"/>
            <a:ext cx="1696357" cy="0"/>
          </a:xfrm>
          <a:prstGeom prst="line">
            <a:avLst/>
          </a:prstGeom>
          <a:ln w="9525">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Block Arc 24">
            <a:extLst>
              <a:ext uri="{FF2B5EF4-FFF2-40B4-BE49-F238E27FC236}">
                <a16:creationId xmlns:a16="http://schemas.microsoft.com/office/drawing/2014/main" id="{4E4B0EC6-633E-1B2B-209A-6831367D14EA}"/>
              </a:ext>
            </a:extLst>
          </p:cNvPr>
          <p:cNvSpPr/>
          <p:nvPr/>
        </p:nvSpPr>
        <p:spPr>
          <a:xfrm rot="6796367">
            <a:off x="3573929" y="1580254"/>
            <a:ext cx="1281836" cy="1472624"/>
          </a:xfrm>
          <a:prstGeom prst="blockArc">
            <a:avLst>
              <a:gd name="adj1" fmla="val 14436663"/>
              <a:gd name="adj2" fmla="val 21003691"/>
              <a:gd name="adj3" fmla="val 26787"/>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Block Arc 25">
            <a:extLst>
              <a:ext uri="{FF2B5EF4-FFF2-40B4-BE49-F238E27FC236}">
                <a16:creationId xmlns:a16="http://schemas.microsoft.com/office/drawing/2014/main" id="{A3B1D2EE-2A49-12EF-D3B5-070EBEACF571}"/>
              </a:ext>
            </a:extLst>
          </p:cNvPr>
          <p:cNvSpPr/>
          <p:nvPr/>
        </p:nvSpPr>
        <p:spPr>
          <a:xfrm rot="219507">
            <a:off x="6162461" y="2241225"/>
            <a:ext cx="1281836" cy="1472624"/>
          </a:xfrm>
          <a:prstGeom prst="blockArc">
            <a:avLst>
              <a:gd name="adj1" fmla="val 14436663"/>
              <a:gd name="adj2" fmla="val 21003691"/>
              <a:gd name="adj3" fmla="val 26787"/>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id="{848BC935-A1A8-3F1D-53CF-3372B3AFB194}"/>
              </a:ext>
            </a:extLst>
          </p:cNvPr>
          <p:cNvSpPr/>
          <p:nvPr/>
        </p:nvSpPr>
        <p:spPr>
          <a:xfrm>
            <a:off x="8604631" y="2398741"/>
            <a:ext cx="1736114" cy="405442"/>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36321ABD-E512-7D44-70CD-5C1F62E89097}"/>
              </a:ext>
            </a:extLst>
          </p:cNvPr>
          <p:cNvCxnSpPr>
            <a:cxnSpLocks/>
            <a:stCxn id="27" idx="1"/>
          </p:cNvCxnSpPr>
          <p:nvPr/>
        </p:nvCxnSpPr>
        <p:spPr>
          <a:xfrm>
            <a:off x="8604631" y="2601462"/>
            <a:ext cx="1696357" cy="0"/>
          </a:xfrm>
          <a:prstGeom prst="line">
            <a:avLst/>
          </a:prstGeom>
          <a:ln w="9525">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pic>
        <p:nvPicPr>
          <p:cNvPr id="29" name="Picture 28" descr="A picture containing text, clipart&#10;&#10;Description automatically generated">
            <a:extLst>
              <a:ext uri="{FF2B5EF4-FFF2-40B4-BE49-F238E27FC236}">
                <a16:creationId xmlns:a16="http://schemas.microsoft.com/office/drawing/2014/main" id="{273B4FB6-B847-7DD5-F214-1C082CFEDAAF}"/>
              </a:ext>
            </a:extLst>
          </p:cNvPr>
          <p:cNvPicPr>
            <a:picLocks noChangeAspect="1"/>
          </p:cNvPicPr>
          <p:nvPr/>
        </p:nvPicPr>
        <p:blipFill>
          <a:blip r:embed="rId6"/>
          <a:stretch>
            <a:fillRect/>
          </a:stretch>
        </p:blipFill>
        <p:spPr>
          <a:xfrm>
            <a:off x="9200888" y="2573504"/>
            <a:ext cx="543600" cy="252799"/>
          </a:xfrm>
          <a:prstGeom prst="rect">
            <a:avLst/>
          </a:prstGeom>
        </p:spPr>
      </p:pic>
      <p:pic>
        <p:nvPicPr>
          <p:cNvPr id="30" name="Picture 29" descr="A pair of scissors&#10;&#10;Description automatically generated with medium confidence">
            <a:extLst>
              <a:ext uri="{FF2B5EF4-FFF2-40B4-BE49-F238E27FC236}">
                <a16:creationId xmlns:a16="http://schemas.microsoft.com/office/drawing/2014/main" id="{74EE9004-3468-B8B6-DDB0-66404F134CB1}"/>
              </a:ext>
            </a:extLst>
          </p:cNvPr>
          <p:cNvPicPr>
            <a:picLocks noChangeAspect="1"/>
          </p:cNvPicPr>
          <p:nvPr/>
        </p:nvPicPr>
        <p:blipFill>
          <a:blip r:embed="rId7"/>
          <a:stretch>
            <a:fillRect/>
          </a:stretch>
        </p:blipFill>
        <p:spPr>
          <a:xfrm rot="21369563" flipH="1">
            <a:off x="7337359" y="2298870"/>
            <a:ext cx="405369" cy="405369"/>
          </a:xfrm>
          <a:prstGeom prst="rect">
            <a:avLst/>
          </a:prstGeom>
        </p:spPr>
      </p:pic>
      <p:cxnSp>
        <p:nvCxnSpPr>
          <p:cNvPr id="31" name="Straight Arrow Connector 30">
            <a:extLst>
              <a:ext uri="{FF2B5EF4-FFF2-40B4-BE49-F238E27FC236}">
                <a16:creationId xmlns:a16="http://schemas.microsoft.com/office/drawing/2014/main" id="{3FD8244F-766E-8B3B-D216-FCBFCDA81599}"/>
              </a:ext>
            </a:extLst>
          </p:cNvPr>
          <p:cNvCxnSpPr>
            <a:cxnSpLocks/>
          </p:cNvCxnSpPr>
          <p:nvPr/>
        </p:nvCxnSpPr>
        <p:spPr>
          <a:xfrm flipH="1" flipV="1">
            <a:off x="7194611" y="2379112"/>
            <a:ext cx="259253" cy="37423"/>
          </a:xfrm>
          <a:prstGeom prst="straightConnector1">
            <a:avLst/>
          </a:prstGeom>
          <a:ln>
            <a:solidFill>
              <a:schemeClr val="tx1"/>
            </a:solidFill>
            <a:prstDash val="lgDash"/>
            <a:tailEnd type="stealth"/>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A4B66F33-2288-32EA-3EFB-71B59BAF034E}"/>
              </a:ext>
            </a:extLst>
          </p:cNvPr>
          <p:cNvSpPr/>
          <p:nvPr/>
        </p:nvSpPr>
        <p:spPr>
          <a:xfrm>
            <a:off x="4113506" y="2242904"/>
            <a:ext cx="685669" cy="536113"/>
          </a:xfrm>
          <a:custGeom>
            <a:avLst/>
            <a:gdLst>
              <a:gd name="connsiteX0" fmla="*/ 0 w 685669"/>
              <a:gd name="connsiteY0" fmla="*/ 516834 h 536113"/>
              <a:gd name="connsiteX1" fmla="*/ 421419 w 685669"/>
              <a:gd name="connsiteY1" fmla="*/ 508883 h 536113"/>
              <a:gd name="connsiteX2" fmla="*/ 659958 w 685669"/>
              <a:gd name="connsiteY2" fmla="*/ 254441 h 536113"/>
              <a:gd name="connsiteX3" fmla="*/ 667910 w 685669"/>
              <a:gd name="connsiteY3" fmla="*/ 0 h 536113"/>
            </a:gdLst>
            <a:ahLst/>
            <a:cxnLst>
              <a:cxn ang="0">
                <a:pos x="connsiteX0" y="connsiteY0"/>
              </a:cxn>
              <a:cxn ang="0">
                <a:pos x="connsiteX1" y="connsiteY1"/>
              </a:cxn>
              <a:cxn ang="0">
                <a:pos x="connsiteX2" y="connsiteY2"/>
              </a:cxn>
              <a:cxn ang="0">
                <a:pos x="connsiteX3" y="connsiteY3"/>
              </a:cxn>
            </a:cxnLst>
            <a:rect l="l" t="t" r="r" b="b"/>
            <a:pathLst>
              <a:path w="685669" h="536113">
                <a:moveTo>
                  <a:pt x="0" y="516834"/>
                </a:moveTo>
                <a:cubicBezTo>
                  <a:pt x="155713" y="534724"/>
                  <a:pt x="311426" y="552615"/>
                  <a:pt x="421419" y="508883"/>
                </a:cubicBezTo>
                <a:cubicBezTo>
                  <a:pt x="531412" y="465151"/>
                  <a:pt x="618876" y="339255"/>
                  <a:pt x="659958" y="254441"/>
                </a:cubicBezTo>
                <a:cubicBezTo>
                  <a:pt x="701040" y="169627"/>
                  <a:pt x="684475" y="84813"/>
                  <a:pt x="667910" y="0"/>
                </a:cubicBezTo>
              </a:path>
            </a:pathLst>
          </a:custGeom>
          <a:noFill/>
          <a:ln w="9525">
            <a:solidFill>
              <a:schemeClr val="accent5">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3943FC33-1394-3EFA-CE10-74AF430AD493}"/>
              </a:ext>
            </a:extLst>
          </p:cNvPr>
          <p:cNvSpPr/>
          <p:nvPr/>
        </p:nvSpPr>
        <p:spPr>
          <a:xfrm rot="14704380">
            <a:off x="6614123" y="2403469"/>
            <a:ext cx="685669" cy="536113"/>
          </a:xfrm>
          <a:custGeom>
            <a:avLst/>
            <a:gdLst>
              <a:gd name="connsiteX0" fmla="*/ 0 w 685669"/>
              <a:gd name="connsiteY0" fmla="*/ 516834 h 536113"/>
              <a:gd name="connsiteX1" fmla="*/ 421419 w 685669"/>
              <a:gd name="connsiteY1" fmla="*/ 508883 h 536113"/>
              <a:gd name="connsiteX2" fmla="*/ 659958 w 685669"/>
              <a:gd name="connsiteY2" fmla="*/ 254441 h 536113"/>
              <a:gd name="connsiteX3" fmla="*/ 667910 w 685669"/>
              <a:gd name="connsiteY3" fmla="*/ 0 h 536113"/>
            </a:gdLst>
            <a:ahLst/>
            <a:cxnLst>
              <a:cxn ang="0">
                <a:pos x="connsiteX0" y="connsiteY0"/>
              </a:cxn>
              <a:cxn ang="0">
                <a:pos x="connsiteX1" y="connsiteY1"/>
              </a:cxn>
              <a:cxn ang="0">
                <a:pos x="connsiteX2" y="connsiteY2"/>
              </a:cxn>
              <a:cxn ang="0">
                <a:pos x="connsiteX3" y="connsiteY3"/>
              </a:cxn>
            </a:cxnLst>
            <a:rect l="l" t="t" r="r" b="b"/>
            <a:pathLst>
              <a:path w="685669" h="536113">
                <a:moveTo>
                  <a:pt x="0" y="516834"/>
                </a:moveTo>
                <a:cubicBezTo>
                  <a:pt x="155713" y="534724"/>
                  <a:pt x="311426" y="552615"/>
                  <a:pt x="421419" y="508883"/>
                </a:cubicBezTo>
                <a:cubicBezTo>
                  <a:pt x="531412" y="465151"/>
                  <a:pt x="618876" y="339255"/>
                  <a:pt x="659958" y="254441"/>
                </a:cubicBezTo>
                <a:cubicBezTo>
                  <a:pt x="701040" y="169627"/>
                  <a:pt x="684475" y="84813"/>
                  <a:pt x="667910" y="0"/>
                </a:cubicBezTo>
              </a:path>
            </a:pathLst>
          </a:custGeom>
          <a:noFill/>
          <a:ln w="9525">
            <a:solidFill>
              <a:schemeClr val="accent5">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A504D667-2E75-C3B2-32AD-A817835701ED}"/>
              </a:ext>
            </a:extLst>
          </p:cNvPr>
          <p:cNvCxnSpPr/>
          <p:nvPr/>
        </p:nvCxnSpPr>
        <p:spPr>
          <a:xfrm>
            <a:off x="5134415" y="4223743"/>
            <a:ext cx="1649216" cy="421494"/>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B55251CA-4C4B-3A96-4EE0-03B8287F2C22}"/>
              </a:ext>
            </a:extLst>
          </p:cNvPr>
          <p:cNvSpPr txBox="1"/>
          <p:nvPr/>
        </p:nvSpPr>
        <p:spPr>
          <a:xfrm>
            <a:off x="6821205" y="4465206"/>
            <a:ext cx="3819275" cy="400110"/>
          </a:xfrm>
          <a:prstGeom prst="rect">
            <a:avLst/>
          </a:prstGeom>
          <a:noFill/>
        </p:spPr>
        <p:txBody>
          <a:bodyPr wrap="square" rtlCol="0">
            <a:spAutoFit/>
          </a:bodyPr>
          <a:lstStyle/>
          <a:p>
            <a:r>
              <a:rPr lang="en-US" sz="2000" i="1" dirty="0">
                <a:latin typeface="Arial" panose="020B0604020202020204" pitchFamily="34" charset="0"/>
                <a:cs typeface="Arial" panose="020B0604020202020204" pitchFamily="34" charset="0"/>
              </a:rPr>
              <a:t>chromosome = test case</a:t>
            </a:r>
          </a:p>
        </p:txBody>
      </p:sp>
      <p:sp>
        <p:nvSpPr>
          <p:cNvPr id="37" name="TextBox 36">
            <a:extLst>
              <a:ext uri="{FF2B5EF4-FFF2-40B4-BE49-F238E27FC236}">
                <a16:creationId xmlns:a16="http://schemas.microsoft.com/office/drawing/2014/main" id="{D904F53F-CE82-3397-E76B-26F32E3C2DDC}"/>
              </a:ext>
            </a:extLst>
          </p:cNvPr>
          <p:cNvSpPr txBox="1"/>
          <p:nvPr/>
        </p:nvSpPr>
        <p:spPr>
          <a:xfrm>
            <a:off x="464266" y="1607597"/>
            <a:ext cx="10989513" cy="430887"/>
          </a:xfrm>
          <a:prstGeom prst="rect">
            <a:avLst/>
          </a:prstGeom>
          <a:noFill/>
        </p:spPr>
        <p:txBody>
          <a:bodyPr wrap="square" rtlCol="0">
            <a:spAutoFit/>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Creating test cases from discrete elements, that can be combined</a:t>
            </a:r>
          </a:p>
        </p:txBody>
      </p:sp>
      <p:sp>
        <p:nvSpPr>
          <p:cNvPr id="34" name="TextBox 33">
            <a:extLst>
              <a:ext uri="{FF2B5EF4-FFF2-40B4-BE49-F238E27FC236}">
                <a16:creationId xmlns:a16="http://schemas.microsoft.com/office/drawing/2014/main" id="{DF6FDF46-32E3-9F3D-31DB-33670277695F}"/>
              </a:ext>
            </a:extLst>
          </p:cNvPr>
          <p:cNvSpPr txBox="1"/>
          <p:nvPr/>
        </p:nvSpPr>
        <p:spPr>
          <a:xfrm>
            <a:off x="553385" y="5048218"/>
            <a:ext cx="8491579" cy="430887"/>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Using the simplified system model to evaluate the individuals</a:t>
            </a:r>
          </a:p>
        </p:txBody>
      </p:sp>
    </p:spTree>
    <p:custDataLst>
      <p:tags r:id="rId1"/>
    </p:custDataLst>
    <p:extLst>
      <p:ext uri="{BB962C8B-B14F-4D97-AF65-F5344CB8AC3E}">
        <p14:creationId xmlns:p14="http://schemas.microsoft.com/office/powerpoint/2010/main" val="2765102993"/>
      </p:ext>
    </p:extLst>
  </p:cSld>
  <p:clrMapOvr>
    <a:masterClrMapping/>
  </p:clrMapOvr>
  <mc:AlternateContent xmlns:mc="http://schemas.openxmlformats.org/markup-compatibility/2006" xmlns:p14="http://schemas.microsoft.com/office/powerpoint/2010/main">
    <mc:Choice Requires="p14">
      <p:transition spd="slow" p14:dur="2000" advTm="62668"/>
    </mc:Choice>
    <mc:Fallback xmlns="">
      <p:transition spd="slow" advTm="626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500"/>
                                        <p:tgtEl>
                                          <p:spTgt spid="3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par>
                                <p:cTn id="54" presetID="10" presetClass="entr" presetSubtype="0" fill="hold"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par>
                                <p:cTn id="57" presetID="10"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par>
                                <p:cTn id="69" presetID="10" presetClass="entr" presetSubtype="0"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par>
                                <p:cTn id="75" presetID="10" presetClass="entr" presetSubtype="0"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500"/>
                                        <p:tgtEl>
                                          <p:spTgt spid="34"/>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fade">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1" grpId="0" animBg="1"/>
      <p:bldP spid="25" grpId="0" animBg="1"/>
      <p:bldP spid="26" grpId="0" animBg="1"/>
      <p:bldP spid="27" grpId="0" animBg="1"/>
      <p:bldP spid="32" grpId="0" animBg="1"/>
      <p:bldP spid="33" grpId="0" animBg="1"/>
      <p:bldP spid="36" grpId="0"/>
      <p:bldP spid="37" grpId="0" build="p"/>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0618ABF-92E6-E05C-687E-8F18135CDFB4}"/>
              </a:ext>
            </a:extLst>
          </p:cNvPr>
          <p:cNvSpPr txBox="1"/>
          <p:nvPr/>
        </p:nvSpPr>
        <p:spPr>
          <a:xfrm>
            <a:off x="526211" y="346015"/>
            <a:ext cx="7315200"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Why our result is human competitive ?</a:t>
            </a:r>
          </a:p>
        </p:txBody>
      </p:sp>
      <p:sp>
        <p:nvSpPr>
          <p:cNvPr id="7" name="TextBox 6">
            <a:extLst>
              <a:ext uri="{FF2B5EF4-FFF2-40B4-BE49-F238E27FC236}">
                <a16:creationId xmlns:a16="http://schemas.microsoft.com/office/drawing/2014/main" id="{2F3DA4E0-1F70-971B-783C-0837D4F1586E}"/>
              </a:ext>
            </a:extLst>
          </p:cNvPr>
          <p:cNvSpPr txBox="1"/>
          <p:nvPr/>
        </p:nvSpPr>
        <p:spPr>
          <a:xfrm>
            <a:off x="827809" y="3773708"/>
            <a:ext cx="858241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Producing </a:t>
            </a:r>
            <a:r>
              <a:rPr lang="en-CA" sz="2800" b="1" i="1" dirty="0">
                <a:latin typeface="Arial" panose="020B0604020202020204" pitchFamily="34" charset="0"/>
                <a:cs typeface="Arial" panose="020B0604020202020204" pitchFamily="34" charset="0"/>
              </a:rPr>
              <a:t>494</a:t>
            </a:r>
            <a:r>
              <a:rPr lang="en-US" sz="2800" dirty="0">
                <a:latin typeface="Arial" panose="020B0604020202020204" pitchFamily="34" charset="0"/>
                <a:cs typeface="Arial" panose="020B0604020202020204" pitchFamily="34" charset="0"/>
              </a:rPr>
              <a:t> scenarios in </a:t>
            </a:r>
            <a:r>
              <a:rPr lang="en-US" sz="2800" b="1" i="1" dirty="0">
                <a:latin typeface="Arial" panose="020B0604020202020204" pitchFamily="34" charset="0"/>
                <a:cs typeface="Arial" panose="020B0604020202020204" pitchFamily="34" charset="0"/>
              </a:rPr>
              <a:t>1 hour</a:t>
            </a:r>
            <a:r>
              <a:rPr lang="en-US" sz="2800" dirty="0">
                <a:latin typeface="Arial" panose="020B0604020202020204" pitchFamily="34" charset="0"/>
                <a:cs typeface="Arial" panose="020B0604020202020204" pitchFamily="34" charset="0"/>
              </a:rPr>
              <a:t>, out of which </a:t>
            </a:r>
            <a:r>
              <a:rPr lang="en-US" sz="2800" b="1" i="1" dirty="0">
                <a:latin typeface="Arial" panose="020B0604020202020204" pitchFamily="34" charset="0"/>
                <a:cs typeface="Arial" panose="020B0604020202020204" pitchFamily="34" charset="0"/>
              </a:rPr>
              <a:t>90</a:t>
            </a:r>
            <a:r>
              <a:rPr lang="en-US" sz="2800" dirty="0">
                <a:latin typeface="Arial" panose="020B0604020202020204" pitchFamily="34" charset="0"/>
                <a:cs typeface="Arial" panose="020B0604020202020204" pitchFamily="34" charset="0"/>
              </a:rPr>
              <a:t> </a:t>
            </a:r>
            <a:r>
              <a:rPr lang="en-US" sz="2800" b="1" i="1" dirty="0">
                <a:latin typeface="Arial" panose="020B0604020202020204" pitchFamily="34" charset="0"/>
                <a:cs typeface="Arial" panose="020B0604020202020204" pitchFamily="34" charset="0"/>
              </a:rPr>
              <a:t>fault revealing </a:t>
            </a:r>
          </a:p>
          <a:p>
            <a:endParaRPr lang="en-US"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dirty="0">
                <a:latin typeface="Arial" panose="020B0604020202020204" pitchFamily="34" charset="0"/>
                <a:cs typeface="Arial" panose="020B0604020202020204" pitchFamily="34" charset="0"/>
              </a:rPr>
              <a:t>Produce a </a:t>
            </a:r>
            <a:r>
              <a:rPr lang="en-US" sz="2800" b="1" i="1" dirty="0">
                <a:latin typeface="Arial" panose="020B0604020202020204" pitchFamily="34" charset="0"/>
                <a:cs typeface="Arial" panose="020B0604020202020204" pitchFamily="34" charset="0"/>
              </a:rPr>
              <a:t>fault</a:t>
            </a:r>
            <a:r>
              <a:rPr lang="en-US" sz="2800" dirty="0">
                <a:latin typeface="Arial" panose="020B0604020202020204" pitchFamily="34" charset="0"/>
                <a:cs typeface="Arial" panose="020B0604020202020204" pitchFamily="34" charset="0"/>
              </a:rPr>
              <a:t> revealing test case every </a:t>
            </a:r>
            <a:r>
              <a:rPr lang="en-US" sz="2800" b="1" i="1" dirty="0">
                <a:latin typeface="Arial" panose="020B0604020202020204" pitchFamily="34" charset="0"/>
                <a:cs typeface="Arial" panose="020B0604020202020204" pitchFamily="34" charset="0"/>
              </a:rPr>
              <a:t>40 sec </a:t>
            </a:r>
            <a:r>
              <a:rPr lang="en-US" sz="2800" dirty="0">
                <a:latin typeface="Arial" panose="020B0604020202020204" pitchFamily="34" charset="0"/>
                <a:cs typeface="Arial" panose="020B0604020202020204" pitchFamily="34" charset="0"/>
              </a:rPr>
              <a:t>– </a:t>
            </a:r>
            <a:r>
              <a:rPr lang="en-US" sz="2800" b="1" i="1" dirty="0">
                <a:latin typeface="Arial" panose="020B0604020202020204" pitchFamily="34" charset="0"/>
                <a:cs typeface="Arial" panose="020B0604020202020204" pitchFamily="34" charset="0"/>
              </a:rPr>
              <a:t>impossible</a:t>
            </a:r>
            <a:r>
              <a:rPr lang="en-US" sz="2800" dirty="0">
                <a:latin typeface="Arial" panose="020B0604020202020204" pitchFamily="34" charset="0"/>
                <a:cs typeface="Arial" panose="020B0604020202020204" pitchFamily="34" charset="0"/>
              </a:rPr>
              <a:t> for a human</a:t>
            </a:r>
          </a:p>
        </p:txBody>
      </p:sp>
      <p:sp>
        <p:nvSpPr>
          <p:cNvPr id="8" name="TextBox 7">
            <a:extLst>
              <a:ext uri="{FF2B5EF4-FFF2-40B4-BE49-F238E27FC236}">
                <a16:creationId xmlns:a16="http://schemas.microsoft.com/office/drawing/2014/main" id="{D8C232D3-FA71-F6C3-C940-AB721332E8FB}"/>
              </a:ext>
            </a:extLst>
          </p:cNvPr>
          <p:cNvSpPr txBox="1"/>
          <p:nvPr/>
        </p:nvSpPr>
        <p:spPr>
          <a:xfrm>
            <a:off x="975167" y="2615333"/>
            <a:ext cx="8296155" cy="523220"/>
          </a:xfrm>
          <a:prstGeom prst="rect">
            <a:avLst/>
          </a:prstGeom>
          <a:noFill/>
        </p:spPr>
        <p:txBody>
          <a:bodyPr wrap="square">
            <a:spAutoFit/>
          </a:bodyPr>
          <a:lstStyle/>
          <a:p>
            <a:r>
              <a:rPr lang="en-GB" sz="2800" dirty="0">
                <a:latin typeface="Arial" panose="020B0604020202020204" pitchFamily="34" charset="0"/>
                <a:cs typeface="Arial" panose="020B0604020202020204" pitchFamily="34" charset="0"/>
              </a:rPr>
              <a:t>An example from autonomous vehicle testing…</a:t>
            </a:r>
            <a:endParaRPr lang="en-US" sz="28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AA08CD1-1991-880B-01CB-64B92B373AA0}"/>
              </a:ext>
            </a:extLst>
          </p:cNvPr>
          <p:cNvSpPr txBox="1"/>
          <p:nvPr/>
        </p:nvSpPr>
        <p:spPr>
          <a:xfrm>
            <a:off x="975168" y="1612247"/>
            <a:ext cx="9355765" cy="523220"/>
          </a:xfrm>
          <a:prstGeom prst="rect">
            <a:avLst/>
          </a:prstGeom>
          <a:noFill/>
        </p:spPr>
        <p:txBody>
          <a:bodyPr wrap="square">
            <a:spAutoFit/>
          </a:bodyPr>
          <a:lstStyle/>
          <a:p>
            <a:r>
              <a:rPr lang="en-GB" sz="2800" dirty="0">
                <a:latin typeface="Arial" panose="020B0604020202020204" pitchFamily="34" charset="0"/>
                <a:cs typeface="Arial" panose="020B0604020202020204" pitchFamily="34" charset="0"/>
              </a:rPr>
              <a:t>Generating test scenarios more effectively, than humans</a:t>
            </a:r>
            <a:endParaRPr lang="en-US" sz="2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07046723"/>
      </p:ext>
    </p:extLst>
  </p:cSld>
  <p:clrMapOvr>
    <a:masterClrMapping/>
  </p:clrMapOvr>
  <mc:AlternateContent xmlns:mc="http://schemas.openxmlformats.org/markup-compatibility/2006" xmlns:p14="http://schemas.microsoft.com/office/powerpoint/2010/main">
    <mc:Choice Requires="p14">
      <p:transition spd="slow" p14:dur="2000" advTm="31440"/>
    </mc:Choice>
    <mc:Fallback xmlns="">
      <p:transition spd="slow" advTm="314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D933C03-6187-2E2A-DCBC-BA4B317BB471}"/>
              </a:ext>
            </a:extLst>
          </p:cNvPr>
          <p:cNvSpPr txBox="1"/>
          <p:nvPr/>
        </p:nvSpPr>
        <p:spPr>
          <a:xfrm>
            <a:off x="581607" y="976722"/>
            <a:ext cx="10527527"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Our tool </a:t>
            </a:r>
            <a:r>
              <a:rPr lang="en-US" sz="2000" b="1" dirty="0" err="1">
                <a:latin typeface="Arial" panose="020B0604020202020204" pitchFamily="34" charset="0"/>
                <a:cs typeface="Arial" panose="020B0604020202020204" pitchFamily="34" charset="0"/>
              </a:rPr>
              <a:t>AmbieGen</a:t>
            </a:r>
            <a:r>
              <a:rPr lang="en-US" sz="2000" dirty="0">
                <a:latin typeface="Arial" panose="020B0604020202020204" pitchFamily="34" charset="0"/>
                <a:cs typeface="Arial" panose="020B0604020202020204" pitchFamily="34" charset="0"/>
              </a:rPr>
              <a:t> is the winner of SBST 2022 </a:t>
            </a:r>
            <a:r>
              <a:rPr lang="en-US" sz="2000" b="1" dirty="0">
                <a:latin typeface="Arial" panose="020B0604020202020204" pitchFamily="34" charset="0"/>
                <a:cs typeface="Arial" panose="020B0604020202020204" pitchFamily="34" charset="0"/>
              </a:rPr>
              <a:t>Cyber-Physical Systems Testing Tool Competition </a:t>
            </a:r>
            <a:r>
              <a:rPr lang="en-US" sz="2000" dirty="0">
                <a:latin typeface="Arial" panose="020B0604020202020204" pitchFamily="34" charset="0"/>
                <a:cs typeface="Arial" panose="020B0604020202020204" pitchFamily="34" charset="0"/>
              </a:rPr>
              <a:t>(</a:t>
            </a:r>
            <a:r>
              <a:rPr lang="en-CA" sz="2000" dirty="0">
                <a:latin typeface="Arial" panose="020B0604020202020204" pitchFamily="34" charset="0"/>
                <a:cs typeface="Arial" panose="020B0604020202020204" pitchFamily="34" charset="0"/>
              </a:rPr>
              <a:t>co-located with ICSE 2022)</a:t>
            </a:r>
            <a:endParaRPr lang="en-US" sz="20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AEC9DD7-30AD-D446-A6A5-8396F6777693}"/>
              </a:ext>
            </a:extLst>
          </p:cNvPr>
          <p:cNvPicPr>
            <a:picLocks noChangeAspect="1"/>
          </p:cNvPicPr>
          <p:nvPr/>
        </p:nvPicPr>
        <p:blipFill>
          <a:blip r:embed="rId4"/>
          <a:stretch>
            <a:fillRect/>
          </a:stretch>
        </p:blipFill>
        <p:spPr>
          <a:xfrm>
            <a:off x="6566464" y="3465852"/>
            <a:ext cx="4248368" cy="3200564"/>
          </a:xfrm>
          <a:prstGeom prst="rect">
            <a:avLst/>
          </a:prstGeom>
        </p:spPr>
      </p:pic>
      <p:sp>
        <p:nvSpPr>
          <p:cNvPr id="10" name="TextBox 9">
            <a:extLst>
              <a:ext uri="{FF2B5EF4-FFF2-40B4-BE49-F238E27FC236}">
                <a16:creationId xmlns:a16="http://schemas.microsoft.com/office/drawing/2014/main" id="{BE9682C2-E9D7-1F72-0198-BB55E75E147F}"/>
              </a:ext>
            </a:extLst>
          </p:cNvPr>
          <p:cNvSpPr txBox="1"/>
          <p:nvPr/>
        </p:nvSpPr>
        <p:spPr>
          <a:xfrm>
            <a:off x="488896" y="2049344"/>
            <a:ext cx="5916573"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goal is to </a:t>
            </a:r>
            <a:r>
              <a:rPr lang="en-US" sz="2000" dirty="0">
                <a:effectLst/>
                <a:latin typeface="Arial" panose="020B0604020202020204" pitchFamily="34" charset="0"/>
                <a:cs typeface="Arial" panose="020B0604020202020204" pitchFamily="34" charset="0"/>
              </a:rPr>
              <a:t>generate challenging, yet valid, virtual roads that cause the test subjects to drive off the lane</a:t>
            </a:r>
            <a:endParaRPr lang="en-US" sz="2000" dirty="0">
              <a:latin typeface="Arial" panose="020B0604020202020204" pitchFamily="34" charset="0"/>
              <a:cs typeface="Arial" panose="020B0604020202020204" pitchFamily="34" charset="0"/>
            </a:endParaRPr>
          </a:p>
        </p:txBody>
      </p:sp>
      <p:sp>
        <p:nvSpPr>
          <p:cNvPr id="11" name="Rectangle 1">
            <a:extLst>
              <a:ext uri="{FF2B5EF4-FFF2-40B4-BE49-F238E27FC236}">
                <a16:creationId xmlns:a16="http://schemas.microsoft.com/office/drawing/2014/main" id="{7405D1C3-CFB8-A039-05AB-4E5D2598E76E}"/>
              </a:ext>
            </a:extLst>
          </p:cNvPr>
          <p:cNvSpPr>
            <a:spLocks noChangeArrowheads="1"/>
          </p:cNvSpPr>
          <p:nvPr/>
        </p:nvSpPr>
        <p:spPr bwMode="auto">
          <a:xfrm>
            <a:off x="6566464" y="1849290"/>
            <a:ext cx="503688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(H) Criterion</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1"/>
                </a:solidFill>
                <a:effectLst/>
                <a:latin typeface="Arial" panose="020B0604020202020204" pitchFamily="34" charset="0"/>
                <a:cs typeface="Arial" panose="020B0604020202020204" pitchFamily="34" charset="0"/>
              </a:rPr>
              <a:t>The result holds its own or wins a regulated competition involving human contestants  </a:t>
            </a:r>
          </a:p>
        </p:txBody>
      </p:sp>
      <p:pic>
        <p:nvPicPr>
          <p:cNvPr id="5122" name="Picture 2">
            <a:extLst>
              <a:ext uri="{FF2B5EF4-FFF2-40B4-BE49-F238E27FC236}">
                <a16:creationId xmlns:a16="http://schemas.microsoft.com/office/drawing/2014/main" id="{B0A86890-4631-4F06-E771-76B116DD50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6141" y="3629464"/>
            <a:ext cx="2968808" cy="30059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41B62A8-0B82-96C8-A1C3-F8F6CE96102A}"/>
              </a:ext>
            </a:extLst>
          </p:cNvPr>
          <p:cNvSpPr txBox="1"/>
          <p:nvPr/>
        </p:nvSpPr>
        <p:spPr>
          <a:xfrm>
            <a:off x="1057343" y="3190705"/>
            <a:ext cx="6097772" cy="369332"/>
          </a:xfrm>
          <a:prstGeom prst="rect">
            <a:avLst/>
          </a:prstGeom>
          <a:noFill/>
        </p:spPr>
        <p:txBody>
          <a:bodyPr wrap="square">
            <a:spAutoFit/>
          </a:bodyPr>
          <a:lstStyle/>
          <a:p>
            <a:pPr rtl="0">
              <a:spcBef>
                <a:spcPts val="0"/>
              </a:spcBef>
              <a:spcAft>
                <a:spcPts val="0"/>
              </a:spcAft>
            </a:pPr>
            <a:r>
              <a:rPr lang="en-US" sz="1800" b="0" i="1" u="none" strike="noStrike" dirty="0">
                <a:solidFill>
                  <a:srgbClr val="FFFFFF"/>
                </a:solidFill>
                <a:effectLst/>
                <a:latin typeface="Arial" panose="020B0604020202020204" pitchFamily="34" charset="0"/>
              </a:rPr>
              <a:t>Valid (a) and invalid roads (a, b, c)</a:t>
            </a:r>
            <a:endParaRPr lang="en-US" dirty="0">
              <a:effectLst/>
            </a:endParaRPr>
          </a:p>
        </p:txBody>
      </p:sp>
      <p:sp>
        <p:nvSpPr>
          <p:cNvPr id="16" name="TextBox 15">
            <a:extLst>
              <a:ext uri="{FF2B5EF4-FFF2-40B4-BE49-F238E27FC236}">
                <a16:creationId xmlns:a16="http://schemas.microsoft.com/office/drawing/2014/main" id="{FCAC5FCD-217C-5998-E71A-E79B9CCFA001}"/>
              </a:ext>
            </a:extLst>
          </p:cNvPr>
          <p:cNvSpPr txBox="1"/>
          <p:nvPr/>
        </p:nvSpPr>
        <p:spPr>
          <a:xfrm>
            <a:off x="488895" y="1708021"/>
            <a:ext cx="5916573"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Testing vehicle lane keeping assist system</a:t>
            </a:r>
          </a:p>
        </p:txBody>
      </p:sp>
      <p:sp>
        <p:nvSpPr>
          <p:cNvPr id="12" name="TextBox 11">
            <a:extLst>
              <a:ext uri="{FF2B5EF4-FFF2-40B4-BE49-F238E27FC236}">
                <a16:creationId xmlns:a16="http://schemas.microsoft.com/office/drawing/2014/main" id="{C3D6353C-3E0C-F24D-1902-0ADB3A96A5E4}"/>
              </a:ext>
            </a:extLst>
          </p:cNvPr>
          <p:cNvSpPr txBox="1"/>
          <p:nvPr/>
        </p:nvSpPr>
        <p:spPr>
          <a:xfrm>
            <a:off x="351282" y="186989"/>
            <a:ext cx="7315200"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Why this entry is “the best”  ?</a:t>
            </a:r>
          </a:p>
        </p:txBody>
      </p:sp>
    </p:spTree>
    <p:custDataLst>
      <p:tags r:id="rId1"/>
    </p:custDataLst>
    <p:extLst>
      <p:ext uri="{BB962C8B-B14F-4D97-AF65-F5344CB8AC3E}">
        <p14:creationId xmlns:p14="http://schemas.microsoft.com/office/powerpoint/2010/main" val="1933624293"/>
      </p:ext>
    </p:extLst>
  </p:cSld>
  <p:clrMapOvr>
    <a:masterClrMapping/>
  </p:clrMapOvr>
  <mc:AlternateContent xmlns:mc="http://schemas.openxmlformats.org/markup-compatibility/2006" xmlns:p14="http://schemas.microsoft.com/office/powerpoint/2010/main">
    <mc:Choice Requires="p14">
      <p:transition spd="slow" p14:dur="2000" advTm="67187"/>
    </mc:Choice>
    <mc:Fallback xmlns="">
      <p:transition spd="slow" advTm="671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fade">
                                      <p:cBhvr>
                                        <p:cTn id="25" dur="500"/>
                                        <p:tgtEl>
                                          <p:spTgt spid="51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3EB684-DF3C-A94A-6619-D0BA16F62F2C}"/>
              </a:ext>
            </a:extLst>
          </p:cNvPr>
          <p:cNvPicPr>
            <a:picLocks noChangeAspect="1"/>
          </p:cNvPicPr>
          <p:nvPr/>
        </p:nvPicPr>
        <p:blipFill>
          <a:blip r:embed="rId4"/>
          <a:stretch>
            <a:fillRect/>
          </a:stretch>
        </p:blipFill>
        <p:spPr>
          <a:xfrm>
            <a:off x="719859" y="1018937"/>
            <a:ext cx="4671125" cy="5201935"/>
          </a:xfrm>
          <a:prstGeom prst="rect">
            <a:avLst/>
          </a:prstGeom>
        </p:spPr>
      </p:pic>
      <p:graphicFrame>
        <p:nvGraphicFramePr>
          <p:cNvPr id="24" name="Table 24">
            <a:extLst>
              <a:ext uri="{FF2B5EF4-FFF2-40B4-BE49-F238E27FC236}">
                <a16:creationId xmlns:a16="http://schemas.microsoft.com/office/drawing/2014/main" id="{DA663831-A4F9-E850-EAFC-6E7D94D4DA68}"/>
              </a:ext>
            </a:extLst>
          </p:cNvPr>
          <p:cNvGraphicFramePr>
            <a:graphicFrameLocks noGrp="1"/>
          </p:cNvGraphicFramePr>
          <p:nvPr>
            <p:extLst>
              <p:ext uri="{D42A27DB-BD31-4B8C-83A1-F6EECF244321}">
                <p14:modId xmlns:p14="http://schemas.microsoft.com/office/powerpoint/2010/main" val="3351588619"/>
              </p:ext>
            </p:extLst>
          </p:nvPr>
        </p:nvGraphicFramePr>
        <p:xfrm>
          <a:off x="5717776" y="1531236"/>
          <a:ext cx="6171555" cy="1493520"/>
        </p:xfrm>
        <a:graphic>
          <a:graphicData uri="http://schemas.openxmlformats.org/drawingml/2006/table">
            <a:tbl>
              <a:tblPr firstRow="1" bandRow="1">
                <a:tableStyleId>{073A0DAA-6AF3-43AB-8588-CEC1D06C72B9}</a:tableStyleId>
              </a:tblPr>
              <a:tblGrid>
                <a:gridCol w="1566128">
                  <a:extLst>
                    <a:ext uri="{9D8B030D-6E8A-4147-A177-3AD203B41FA5}">
                      <a16:colId xmlns:a16="http://schemas.microsoft.com/office/drawing/2014/main" val="1301140829"/>
                    </a:ext>
                  </a:extLst>
                </a:gridCol>
                <a:gridCol w="1598255">
                  <a:extLst>
                    <a:ext uri="{9D8B030D-6E8A-4147-A177-3AD203B41FA5}">
                      <a16:colId xmlns:a16="http://schemas.microsoft.com/office/drawing/2014/main" val="835708641"/>
                    </a:ext>
                  </a:extLst>
                </a:gridCol>
                <a:gridCol w="3007172">
                  <a:extLst>
                    <a:ext uri="{9D8B030D-6E8A-4147-A177-3AD203B41FA5}">
                      <a16:colId xmlns:a16="http://schemas.microsoft.com/office/drawing/2014/main" val="2830581696"/>
                    </a:ext>
                  </a:extLst>
                </a:gridCol>
              </a:tblGrid>
              <a:tr h="322663">
                <a:tc>
                  <a:txBody>
                    <a:bodyPr/>
                    <a:lstStyle/>
                    <a:p>
                      <a:pPr algn="ctr"/>
                      <a:r>
                        <a:rPr lang="en-US" sz="2000" i="1" dirty="0">
                          <a:solidFill>
                            <a:schemeClr val="tx1"/>
                          </a:solidFill>
                          <a:latin typeface="Arial" panose="020B0604020202020204" pitchFamily="34" charset="0"/>
                          <a:cs typeface="Arial" panose="020B0604020202020204" pitchFamily="34" charset="0"/>
                        </a:rPr>
                        <a:t>1</a:t>
                      </a:r>
                      <a:r>
                        <a:rPr lang="en-US" sz="2000" i="1" baseline="30000" dirty="0">
                          <a:solidFill>
                            <a:schemeClr val="tx1"/>
                          </a:solidFill>
                          <a:latin typeface="Arial" panose="020B0604020202020204" pitchFamily="34" charset="0"/>
                          <a:cs typeface="Arial" panose="020B0604020202020204" pitchFamily="34" charset="0"/>
                        </a:rPr>
                        <a:t>st</a:t>
                      </a:r>
                      <a:r>
                        <a:rPr lang="en-US" sz="2000" i="1" dirty="0">
                          <a:solidFill>
                            <a:schemeClr val="tx1"/>
                          </a:solidFill>
                          <a:latin typeface="Arial" panose="020B0604020202020204" pitchFamily="34" charset="0"/>
                          <a:cs typeface="Arial" panose="020B0604020202020204" pitchFamily="34" charset="0"/>
                        </a:rPr>
                        <a:t> subject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i="1" dirty="0">
                          <a:solidFill>
                            <a:schemeClr val="tx1"/>
                          </a:solidFill>
                          <a:latin typeface="Arial" panose="020B0604020202020204" pitchFamily="34" charset="0"/>
                          <a:cs typeface="Arial" panose="020B0604020202020204" pitchFamily="34" charset="0"/>
                        </a:rPr>
                        <a:t>2</a:t>
                      </a:r>
                      <a:r>
                        <a:rPr lang="en-US" sz="2000" i="1" baseline="30000" dirty="0">
                          <a:solidFill>
                            <a:schemeClr val="tx1"/>
                          </a:solidFill>
                          <a:latin typeface="Arial" panose="020B0604020202020204" pitchFamily="34" charset="0"/>
                          <a:cs typeface="Arial" panose="020B0604020202020204" pitchFamily="34" charset="0"/>
                        </a:rPr>
                        <a:t>nd</a:t>
                      </a:r>
                      <a:r>
                        <a:rPr lang="en-US" sz="2000" i="1" dirty="0">
                          <a:solidFill>
                            <a:schemeClr val="tx1"/>
                          </a:solidFill>
                          <a:latin typeface="Arial" panose="020B0604020202020204" pitchFamily="34" charset="0"/>
                          <a:cs typeface="Arial" panose="020B0604020202020204" pitchFamily="34" charset="0"/>
                        </a:rPr>
                        <a:t> subject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000" i="1"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0154633"/>
                  </a:ext>
                </a:extLst>
              </a:tr>
              <a:tr h="370840">
                <a:tc>
                  <a:txBody>
                    <a:bodyPr/>
                    <a:lstStyle/>
                    <a:p>
                      <a:pPr algn="ctr"/>
                      <a:r>
                        <a:rPr lang="en-CA" sz="2000" i="1" dirty="0">
                          <a:solidFill>
                            <a:schemeClr val="tx1"/>
                          </a:solidFill>
                          <a:effectLst/>
                          <a:latin typeface="Arial" panose="020B0604020202020204" pitchFamily="34" charset="0"/>
                          <a:cs typeface="Arial" panose="020B0604020202020204" pitchFamily="34" charset="0"/>
                        </a:rPr>
                        <a:t>494.8</a:t>
                      </a:r>
                      <a:endParaRPr lang="en-US" sz="2000" i="1"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i="1" dirty="0">
                          <a:solidFill>
                            <a:schemeClr val="tx1"/>
                          </a:solidFill>
                          <a:latin typeface="Arial" panose="020B0604020202020204" pitchFamily="34" charset="0"/>
                          <a:cs typeface="Arial" panose="020B0604020202020204" pitchFamily="34" charset="0"/>
                        </a:rPr>
                        <a:t>386.2</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i="1" dirty="0">
                          <a:solidFill>
                            <a:schemeClr val="tx1"/>
                          </a:solidFill>
                          <a:latin typeface="Arial" panose="020B0604020202020204" pitchFamily="34" charset="0"/>
                          <a:cs typeface="Arial" panose="020B0604020202020204" pitchFamily="34" charset="0"/>
                        </a:rPr>
                        <a:t>Test cases in 1 hour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2801724"/>
                  </a:ext>
                </a:extLst>
              </a:tr>
              <a:tr h="370840">
                <a:tc>
                  <a:txBody>
                    <a:bodyPr/>
                    <a:lstStyle/>
                    <a:p>
                      <a:pPr algn="ctr"/>
                      <a:r>
                        <a:rPr lang="en-US" sz="2000" i="1" dirty="0">
                          <a:solidFill>
                            <a:schemeClr val="tx1"/>
                          </a:solidFill>
                          <a:latin typeface="Arial" panose="020B0604020202020204" pitchFamily="34" charset="0"/>
                          <a:cs typeface="Arial" panose="020B0604020202020204" pitchFamily="34" charset="0"/>
                        </a:rPr>
                        <a:t>90.4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i="1" dirty="0">
                          <a:solidFill>
                            <a:schemeClr val="tx1"/>
                          </a:solidFill>
                          <a:latin typeface="Arial" panose="020B0604020202020204" pitchFamily="34" charset="0"/>
                          <a:cs typeface="Arial" panose="020B0604020202020204" pitchFamily="34" charset="0"/>
                        </a:rPr>
                        <a:t>14.625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i="1" dirty="0">
                          <a:solidFill>
                            <a:schemeClr val="tx1"/>
                          </a:solidFill>
                          <a:latin typeface="Arial" panose="020B0604020202020204" pitchFamily="34" charset="0"/>
                          <a:cs typeface="Arial" panose="020B0604020202020204" pitchFamily="34" charset="0"/>
                        </a:rPr>
                        <a:t>Fault revealing test cases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336854"/>
                  </a:ext>
                </a:extLst>
              </a:tr>
            </a:tbl>
          </a:graphicData>
        </a:graphic>
      </p:graphicFrame>
      <p:sp>
        <p:nvSpPr>
          <p:cNvPr id="28" name="Rectangle 1">
            <a:extLst>
              <a:ext uri="{FF2B5EF4-FFF2-40B4-BE49-F238E27FC236}">
                <a16:creationId xmlns:a16="http://schemas.microsoft.com/office/drawing/2014/main" id="{00986658-A46D-A453-E053-A03EB68BA32C}"/>
              </a:ext>
            </a:extLst>
          </p:cNvPr>
          <p:cNvSpPr>
            <a:spLocks noChangeArrowheads="1"/>
          </p:cNvSpPr>
          <p:nvPr/>
        </p:nvSpPr>
        <p:spPr bwMode="auto">
          <a:xfrm>
            <a:off x="5922884" y="5118047"/>
            <a:ext cx="576133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(C) Criterion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The result is equal to or better than a result that was placed into a database or archive of results</a:t>
            </a:r>
            <a:endParaRPr kumimoji="0" lang="en-US" altLang="en-US" sz="4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aphicFrame>
        <p:nvGraphicFramePr>
          <p:cNvPr id="30" name="Table 24">
            <a:extLst>
              <a:ext uri="{FF2B5EF4-FFF2-40B4-BE49-F238E27FC236}">
                <a16:creationId xmlns:a16="http://schemas.microsoft.com/office/drawing/2014/main" id="{B7D63BF0-1D2D-8104-0F76-A8B1A2DCB591}"/>
              </a:ext>
            </a:extLst>
          </p:cNvPr>
          <p:cNvGraphicFramePr>
            <a:graphicFrameLocks noGrp="1"/>
          </p:cNvGraphicFramePr>
          <p:nvPr>
            <p:extLst>
              <p:ext uri="{D42A27DB-BD31-4B8C-83A1-F6EECF244321}">
                <p14:modId xmlns:p14="http://schemas.microsoft.com/office/powerpoint/2010/main" val="2103341769"/>
              </p:ext>
            </p:extLst>
          </p:nvPr>
        </p:nvGraphicFramePr>
        <p:xfrm>
          <a:off x="5823206" y="3574007"/>
          <a:ext cx="6012876" cy="1493520"/>
        </p:xfrm>
        <a:graphic>
          <a:graphicData uri="http://schemas.openxmlformats.org/drawingml/2006/table">
            <a:tbl>
              <a:tblPr firstRow="1" bandRow="1">
                <a:tableStyleId>{073A0DAA-6AF3-43AB-8588-CEC1D06C72B9}</a:tableStyleId>
              </a:tblPr>
              <a:tblGrid>
                <a:gridCol w="1506684">
                  <a:extLst>
                    <a:ext uri="{9D8B030D-6E8A-4147-A177-3AD203B41FA5}">
                      <a16:colId xmlns:a16="http://schemas.microsoft.com/office/drawing/2014/main" val="1301140829"/>
                    </a:ext>
                  </a:extLst>
                </a:gridCol>
                <a:gridCol w="1537591">
                  <a:extLst>
                    <a:ext uri="{9D8B030D-6E8A-4147-A177-3AD203B41FA5}">
                      <a16:colId xmlns:a16="http://schemas.microsoft.com/office/drawing/2014/main" val="835708641"/>
                    </a:ext>
                  </a:extLst>
                </a:gridCol>
                <a:gridCol w="2968601">
                  <a:extLst>
                    <a:ext uri="{9D8B030D-6E8A-4147-A177-3AD203B41FA5}">
                      <a16:colId xmlns:a16="http://schemas.microsoft.com/office/drawing/2014/main" val="2830581696"/>
                    </a:ext>
                  </a:extLst>
                </a:gridCol>
              </a:tblGrid>
              <a:tr h="370840">
                <a:tc>
                  <a:txBody>
                    <a:bodyPr/>
                    <a:lstStyle/>
                    <a:p>
                      <a:pPr algn="ctr"/>
                      <a:r>
                        <a:rPr lang="en-US" sz="2000" i="1" dirty="0">
                          <a:solidFill>
                            <a:schemeClr val="tx1"/>
                          </a:solidFill>
                          <a:latin typeface="Arial" panose="020B0604020202020204" pitchFamily="34" charset="0"/>
                          <a:cs typeface="Arial" panose="020B0604020202020204" pitchFamily="34" charset="0"/>
                        </a:rPr>
                        <a:t>1</a:t>
                      </a:r>
                      <a:r>
                        <a:rPr lang="en-US" sz="2000" i="1" baseline="30000" dirty="0">
                          <a:solidFill>
                            <a:schemeClr val="tx1"/>
                          </a:solidFill>
                          <a:latin typeface="Arial" panose="020B0604020202020204" pitchFamily="34" charset="0"/>
                          <a:cs typeface="Arial" panose="020B0604020202020204" pitchFamily="34" charset="0"/>
                        </a:rPr>
                        <a:t>st</a:t>
                      </a:r>
                      <a:r>
                        <a:rPr lang="en-US" sz="2000" i="1" dirty="0">
                          <a:solidFill>
                            <a:schemeClr val="tx1"/>
                          </a:solidFill>
                          <a:latin typeface="Arial" panose="020B0604020202020204" pitchFamily="34" charset="0"/>
                          <a:cs typeface="Arial" panose="020B0604020202020204" pitchFamily="34" charset="0"/>
                        </a:rPr>
                        <a:t> subject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000" i="1" dirty="0">
                          <a:solidFill>
                            <a:schemeClr val="tx1"/>
                          </a:solidFill>
                          <a:latin typeface="Arial" panose="020B0604020202020204" pitchFamily="34" charset="0"/>
                          <a:cs typeface="Arial" panose="020B0604020202020204" pitchFamily="34" charset="0"/>
                        </a:rPr>
                        <a:t>2</a:t>
                      </a:r>
                      <a:r>
                        <a:rPr lang="en-US" sz="2000" i="1" baseline="30000" dirty="0">
                          <a:solidFill>
                            <a:schemeClr val="tx1"/>
                          </a:solidFill>
                          <a:latin typeface="Arial" panose="020B0604020202020204" pitchFamily="34" charset="0"/>
                          <a:cs typeface="Arial" panose="020B0604020202020204" pitchFamily="34" charset="0"/>
                        </a:rPr>
                        <a:t>nd</a:t>
                      </a:r>
                      <a:r>
                        <a:rPr lang="en-US" sz="2000" i="1" dirty="0">
                          <a:solidFill>
                            <a:schemeClr val="tx1"/>
                          </a:solidFill>
                          <a:latin typeface="Arial" panose="020B0604020202020204" pitchFamily="34" charset="0"/>
                          <a:cs typeface="Arial" panose="020B0604020202020204" pitchFamily="34" charset="0"/>
                        </a:rPr>
                        <a:t> subject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2000" i="1"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0154633"/>
                  </a:ext>
                </a:extLst>
              </a:tr>
              <a:tr h="370840">
                <a:tc>
                  <a:txBody>
                    <a:bodyPr/>
                    <a:lstStyle/>
                    <a:p>
                      <a:pPr algn="ctr"/>
                      <a:r>
                        <a:rPr lang="en-CA" sz="2000" kern="1200" dirty="0">
                          <a:solidFill>
                            <a:schemeClr val="tx1"/>
                          </a:solidFill>
                          <a:effectLst/>
                          <a:latin typeface="Arial" panose="020B0604020202020204" pitchFamily="34" charset="0"/>
                          <a:ea typeface="+mn-ea"/>
                          <a:cs typeface="Arial" panose="020B0604020202020204" pitchFamily="34" charset="0"/>
                        </a:rPr>
                        <a:t>483.6 </a:t>
                      </a:r>
                      <a:endParaRPr lang="en-US" sz="2000" i="1"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CA" sz="2000" kern="1200" dirty="0">
                          <a:solidFill>
                            <a:schemeClr val="tx1"/>
                          </a:solidFill>
                          <a:effectLst/>
                          <a:latin typeface="Arial" panose="020B0604020202020204" pitchFamily="34" charset="0"/>
                          <a:ea typeface="+mn-ea"/>
                          <a:cs typeface="Arial" panose="020B0604020202020204" pitchFamily="34" charset="0"/>
                        </a:rPr>
                        <a:t>339.4</a:t>
                      </a:r>
                      <a:endParaRPr lang="en-US" sz="2000" i="1"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i="1" dirty="0">
                          <a:solidFill>
                            <a:schemeClr val="tx1"/>
                          </a:solidFill>
                          <a:latin typeface="Arial" panose="020B0604020202020204" pitchFamily="34" charset="0"/>
                          <a:cs typeface="Arial" panose="020B0604020202020204" pitchFamily="34" charset="0"/>
                        </a:rPr>
                        <a:t>Test cases in 1 hour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82801724"/>
                  </a:ext>
                </a:extLst>
              </a:tr>
              <a:tr h="370840">
                <a:tc>
                  <a:txBody>
                    <a:bodyPr/>
                    <a:lstStyle/>
                    <a:p>
                      <a:pPr algn="ctr"/>
                      <a:r>
                        <a:rPr lang="en-US" sz="2000" i="1" dirty="0">
                          <a:solidFill>
                            <a:schemeClr val="tx1"/>
                          </a:solidFill>
                          <a:latin typeface="Arial" panose="020B0604020202020204" pitchFamily="34" charset="0"/>
                          <a:cs typeface="Arial" panose="020B0604020202020204" pitchFamily="34" charset="0"/>
                        </a:rPr>
                        <a:t>44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i="1" dirty="0">
                          <a:solidFill>
                            <a:schemeClr val="tx1"/>
                          </a:solidFill>
                          <a:latin typeface="Arial" panose="020B0604020202020204" pitchFamily="34" charset="0"/>
                          <a:cs typeface="Arial" panose="020B0604020202020204" pitchFamily="34" charset="0"/>
                        </a:rPr>
                        <a:t>11.125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2000" i="1" dirty="0">
                          <a:solidFill>
                            <a:schemeClr val="tx1"/>
                          </a:solidFill>
                          <a:latin typeface="Arial" panose="020B0604020202020204" pitchFamily="34" charset="0"/>
                          <a:cs typeface="Arial" panose="020B0604020202020204" pitchFamily="34" charset="0"/>
                        </a:rPr>
                        <a:t>Fault revealing test cases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336854"/>
                  </a:ext>
                </a:extLst>
              </a:tr>
            </a:tbl>
          </a:graphicData>
        </a:graphic>
      </p:graphicFrame>
      <p:sp>
        <p:nvSpPr>
          <p:cNvPr id="32" name="TextBox 31">
            <a:extLst>
              <a:ext uri="{FF2B5EF4-FFF2-40B4-BE49-F238E27FC236}">
                <a16:creationId xmlns:a16="http://schemas.microsoft.com/office/drawing/2014/main" id="{7B8387F1-FA3A-9D37-8EA0-FEB7A090AD10}"/>
              </a:ext>
            </a:extLst>
          </p:cNvPr>
          <p:cNvSpPr txBox="1"/>
          <p:nvPr/>
        </p:nvSpPr>
        <p:spPr>
          <a:xfrm>
            <a:off x="5717776" y="1013936"/>
            <a:ext cx="2981236" cy="400110"/>
          </a:xfrm>
          <a:prstGeom prst="rect">
            <a:avLst/>
          </a:prstGeom>
          <a:noFill/>
        </p:spPr>
        <p:txBody>
          <a:bodyPr wrap="square">
            <a:spAutoFit/>
          </a:bodyPr>
          <a:lstStyle/>
          <a:p>
            <a:r>
              <a:rPr kumimoji="0" lang="en-US" altLang="en-US" sz="20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 Our tool (</a:t>
            </a:r>
            <a:r>
              <a:rPr kumimoji="0" lang="en-US" altLang="en-US" sz="2000" b="1" i="1" u="none" strike="noStrike" cap="none" normalizeH="0" baseline="0" dirty="0" err="1">
                <a:ln>
                  <a:noFill/>
                </a:ln>
                <a:solidFill>
                  <a:schemeClr val="tx1"/>
                </a:solidFill>
                <a:effectLst/>
                <a:latin typeface="Arial" panose="020B0604020202020204" pitchFamily="34" charset="0"/>
                <a:cs typeface="Arial" panose="020B0604020202020204" pitchFamily="34" charset="0"/>
              </a:rPr>
              <a:t>AmbieGen</a:t>
            </a:r>
            <a:r>
              <a:rPr kumimoji="0" lang="en-US" altLang="en-US" sz="20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endParaRPr lang="en-US" sz="2000" b="1" i="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4ED4A3A3-7BD0-036A-78A5-E769F77998D7}"/>
              </a:ext>
            </a:extLst>
          </p:cNvPr>
          <p:cNvSpPr txBox="1"/>
          <p:nvPr/>
        </p:nvSpPr>
        <p:spPr>
          <a:xfrm>
            <a:off x="5717776" y="3123377"/>
            <a:ext cx="6608004" cy="400110"/>
          </a:xfrm>
          <a:prstGeom prst="rect">
            <a:avLst/>
          </a:prstGeom>
          <a:noFill/>
        </p:spPr>
        <p:txBody>
          <a:bodyPr wrap="square">
            <a:spAutoFit/>
          </a:bodyPr>
          <a:lstStyle/>
          <a:p>
            <a:r>
              <a:rPr kumimoji="0" lang="en-US" altLang="en-US" sz="2000" b="1" i="1" u="none" strike="noStrike" cap="none" normalizeH="0" baseline="0" dirty="0">
                <a:ln>
                  <a:noFill/>
                </a:ln>
                <a:solidFill>
                  <a:schemeClr val="tx1"/>
                </a:solidFill>
                <a:effectLst/>
                <a:latin typeface="Arial" panose="020B0604020202020204" pitchFamily="34" charset="0"/>
                <a:cs typeface="Arial" panose="020B0604020202020204" pitchFamily="34" charset="0"/>
              </a:rPr>
              <a:t>Improved version of last year winner (FRENETICV)</a:t>
            </a:r>
            <a:endParaRPr lang="en-US" sz="2000" b="1" i="1" dirty="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EF3197DA-4E8B-D9EF-6BE6-8290031898FE}"/>
              </a:ext>
            </a:extLst>
          </p:cNvPr>
          <p:cNvSpPr/>
          <p:nvPr/>
        </p:nvSpPr>
        <p:spPr>
          <a:xfrm>
            <a:off x="1485033" y="1304014"/>
            <a:ext cx="269988" cy="468611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7D81CBD-2FFD-DE48-E20C-E0D0B45F9405}"/>
              </a:ext>
            </a:extLst>
          </p:cNvPr>
          <p:cNvSpPr/>
          <p:nvPr/>
        </p:nvSpPr>
        <p:spPr>
          <a:xfrm>
            <a:off x="3649603" y="1304014"/>
            <a:ext cx="301404" cy="469407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2463778-4EC8-F390-3D38-3AF9BEB5D760}"/>
              </a:ext>
            </a:extLst>
          </p:cNvPr>
          <p:cNvSpPr txBox="1"/>
          <p:nvPr/>
        </p:nvSpPr>
        <p:spPr>
          <a:xfrm>
            <a:off x="1812896" y="1371928"/>
            <a:ext cx="904510" cy="646331"/>
          </a:xfrm>
          <a:prstGeom prst="rect">
            <a:avLst/>
          </a:prstGeom>
          <a:no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rPr>
              <a:t>Our entry</a:t>
            </a:r>
          </a:p>
        </p:txBody>
      </p:sp>
      <p:cxnSp>
        <p:nvCxnSpPr>
          <p:cNvPr id="38" name="Straight Arrow Connector 37">
            <a:extLst>
              <a:ext uri="{FF2B5EF4-FFF2-40B4-BE49-F238E27FC236}">
                <a16:creationId xmlns:a16="http://schemas.microsoft.com/office/drawing/2014/main" id="{B88556A6-9E65-F19E-C974-1BF6D8631FD7}"/>
              </a:ext>
            </a:extLst>
          </p:cNvPr>
          <p:cNvCxnSpPr/>
          <p:nvPr/>
        </p:nvCxnSpPr>
        <p:spPr>
          <a:xfrm flipH="1">
            <a:off x="2717406" y="1868557"/>
            <a:ext cx="121210" cy="532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0457F32-9F39-96AB-7212-A1C650484908}"/>
              </a:ext>
            </a:extLst>
          </p:cNvPr>
          <p:cNvSpPr txBox="1"/>
          <p:nvPr/>
        </p:nvSpPr>
        <p:spPr>
          <a:xfrm>
            <a:off x="2030762" y="2344153"/>
            <a:ext cx="992854" cy="461665"/>
          </a:xfrm>
          <a:prstGeom prst="rect">
            <a:avLst/>
          </a:prstGeom>
          <a:noFill/>
        </p:spPr>
        <p:txBody>
          <a:bodyPr wrap="square" rtlCol="0">
            <a:spAutoFit/>
          </a:bodyPr>
          <a:lstStyle/>
          <a:p>
            <a:pPr algn="ctr"/>
            <a:r>
              <a:rPr lang="en-US" sz="1200" dirty="0">
                <a:solidFill>
                  <a:schemeClr val="bg1"/>
                </a:solidFill>
                <a:latin typeface="Calibri" panose="020F0502020204030204" pitchFamily="34" charset="0"/>
                <a:cs typeface="Calibri" panose="020F0502020204030204" pitchFamily="34" charset="0"/>
              </a:rPr>
              <a:t>Many similar test cases</a:t>
            </a:r>
          </a:p>
        </p:txBody>
      </p:sp>
      <p:sp>
        <p:nvSpPr>
          <p:cNvPr id="2" name="TextBox 1">
            <a:extLst>
              <a:ext uri="{FF2B5EF4-FFF2-40B4-BE49-F238E27FC236}">
                <a16:creationId xmlns:a16="http://schemas.microsoft.com/office/drawing/2014/main" id="{5A53BFA8-C2EB-4ED6-3E10-6996554AD3EA}"/>
              </a:ext>
            </a:extLst>
          </p:cNvPr>
          <p:cNvSpPr txBox="1"/>
          <p:nvPr/>
        </p:nvSpPr>
        <p:spPr>
          <a:xfrm>
            <a:off x="1092200" y="6275210"/>
            <a:ext cx="429878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SBST2022 tool competition report [10]</a:t>
            </a:r>
          </a:p>
        </p:txBody>
      </p:sp>
      <p:sp>
        <p:nvSpPr>
          <p:cNvPr id="16" name="TextBox 15">
            <a:extLst>
              <a:ext uri="{FF2B5EF4-FFF2-40B4-BE49-F238E27FC236}">
                <a16:creationId xmlns:a16="http://schemas.microsoft.com/office/drawing/2014/main" id="{1DA4DB17-AF40-D7C2-DC45-558B4F1A6280}"/>
              </a:ext>
            </a:extLst>
          </p:cNvPr>
          <p:cNvSpPr txBox="1"/>
          <p:nvPr/>
        </p:nvSpPr>
        <p:spPr>
          <a:xfrm>
            <a:off x="351282" y="186989"/>
            <a:ext cx="7315200"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Why this entry is “the best”  ?</a:t>
            </a:r>
          </a:p>
        </p:txBody>
      </p:sp>
      <p:sp>
        <p:nvSpPr>
          <p:cNvPr id="17" name="Rectangle 16">
            <a:extLst>
              <a:ext uri="{FF2B5EF4-FFF2-40B4-BE49-F238E27FC236}">
                <a16:creationId xmlns:a16="http://schemas.microsoft.com/office/drawing/2014/main" id="{AD0706A9-1C97-A6C3-1EDC-24A5ADB9890B}"/>
              </a:ext>
            </a:extLst>
          </p:cNvPr>
          <p:cNvSpPr/>
          <p:nvPr/>
        </p:nvSpPr>
        <p:spPr>
          <a:xfrm>
            <a:off x="1780409" y="1305941"/>
            <a:ext cx="301404" cy="4686119"/>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136D255-F17C-26AF-6C36-9195E3107D91}"/>
              </a:ext>
            </a:extLst>
          </p:cNvPr>
          <p:cNvSpPr/>
          <p:nvPr/>
        </p:nvSpPr>
        <p:spPr>
          <a:xfrm>
            <a:off x="3981521" y="1319441"/>
            <a:ext cx="296278" cy="4686119"/>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11726542"/>
      </p:ext>
    </p:extLst>
  </p:cSld>
  <p:clrMapOvr>
    <a:masterClrMapping/>
  </p:clrMapOvr>
  <mc:AlternateContent xmlns:mc="http://schemas.openxmlformats.org/markup-compatibility/2006" xmlns:p14="http://schemas.microsoft.com/office/powerpoint/2010/main">
    <mc:Choice Requires="p14">
      <p:transition spd="slow" p14:dur="2000" advTm="106812"/>
    </mc:Choice>
    <mc:Fallback xmlns="">
      <p:transition spd="slow" advTm="1068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par>
                                <p:cTn id="48" presetID="10" presetClass="entr" presetSubtype="0" fill="hold"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3" grpId="0"/>
      <p:bldP spid="34" grpId="0" animBg="1"/>
      <p:bldP spid="35" grpId="0" animBg="1"/>
      <p:bldP spid="36" grpId="0"/>
      <p:bldP spid="39" grpId="0"/>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9|0.5|4.2|9.8|10.9|3.4|5.1|1.8|0.9|5.2|1.2"/>
</p:tagLst>
</file>

<file path=ppt/tags/tag10.xml><?xml version="1.0" encoding="utf-8"?>
<p:tagLst xmlns:a="http://schemas.openxmlformats.org/drawingml/2006/main" xmlns:r="http://schemas.openxmlformats.org/officeDocument/2006/relationships" xmlns:p="http://schemas.openxmlformats.org/presentationml/2006/main">
  <p:tag name="TIMING" val="|5.1|12.9|12.9|11.6"/>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5|10.6|17.8|4|2.2|11.2|10.3|3.2|0.9|0.8|1|1.3"/>
</p:tagLst>
</file>

<file path=ppt/tags/tag3.xml><?xml version="1.0" encoding="utf-8"?>
<p:tagLst xmlns:a="http://schemas.openxmlformats.org/drawingml/2006/main" xmlns:r="http://schemas.openxmlformats.org/officeDocument/2006/relationships" xmlns:p="http://schemas.openxmlformats.org/presentationml/2006/main">
  <p:tag name="TIMING" val="|3.2|11|7.7"/>
</p:tagLst>
</file>

<file path=ppt/tags/tag4.xml><?xml version="1.0" encoding="utf-8"?>
<p:tagLst xmlns:a="http://schemas.openxmlformats.org/drawingml/2006/main" xmlns:r="http://schemas.openxmlformats.org/officeDocument/2006/relationships" xmlns:p="http://schemas.openxmlformats.org/presentationml/2006/main">
  <p:tag name="TIMING" val="|0.8|8.8|5.4|3.2|2.3|0.6|0.5|1.7|2.1|1.4|0.6|1.3|0.5|0.7|0.7|1.2|0.8|1.3|1.2|1.4|2.8|1.3|4.9|4.9"/>
</p:tagLst>
</file>

<file path=ppt/tags/tag5.xml><?xml version="1.0" encoding="utf-8"?>
<p:tagLst xmlns:a="http://schemas.openxmlformats.org/drawingml/2006/main" xmlns:r="http://schemas.openxmlformats.org/officeDocument/2006/relationships" xmlns:p="http://schemas.openxmlformats.org/presentationml/2006/main">
  <p:tag name="TIMING" val="|1.3|9.1|10.2|2.5|0.6|0.9|1|1.8|1|2.7|0.7|17.9"/>
</p:tagLst>
</file>

<file path=ppt/tags/tag6.xml><?xml version="1.0" encoding="utf-8"?>
<p:tagLst xmlns:a="http://schemas.openxmlformats.org/drawingml/2006/main" xmlns:r="http://schemas.openxmlformats.org/officeDocument/2006/relationships" xmlns:p="http://schemas.openxmlformats.org/presentationml/2006/main">
  <p:tag name="TIMING" val="|3.2|11|7.7"/>
</p:tagLst>
</file>

<file path=ppt/tags/tag7.xml><?xml version="1.0" encoding="utf-8"?>
<p:tagLst xmlns:a="http://schemas.openxmlformats.org/drawingml/2006/main" xmlns:r="http://schemas.openxmlformats.org/officeDocument/2006/relationships" xmlns:p="http://schemas.openxmlformats.org/presentationml/2006/main">
  <p:tag name="TIMING" val="|0.6|13.2|3.2|7.7|11.7|1.3"/>
</p:tagLst>
</file>

<file path=ppt/tags/tag8.xml><?xml version="1.0" encoding="utf-8"?>
<p:tagLst xmlns:a="http://schemas.openxmlformats.org/drawingml/2006/main" xmlns:r="http://schemas.openxmlformats.org/officeDocument/2006/relationships" xmlns:p="http://schemas.openxmlformats.org/presentationml/2006/main">
  <p:tag name="TIMING" val="|5.8|15.8|1.8|41.2|16.2"/>
</p:tagLst>
</file>

<file path=ppt/tags/tag9.xml><?xml version="1.0" encoding="utf-8"?>
<p:tagLst xmlns:a="http://schemas.openxmlformats.org/drawingml/2006/main" xmlns:r="http://schemas.openxmlformats.org/officeDocument/2006/relationships" xmlns:p="http://schemas.openxmlformats.org/presentationml/2006/main">
  <p:tag name="TIMING" val="|3.9|3.7|15.1"/>
</p:tagLst>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1122B249687B04A83390EE5FA5B3FBC" ma:contentTypeVersion="7" ma:contentTypeDescription="Create a new document." ma:contentTypeScope="" ma:versionID="831043d88d1735d52d9199ecba641f9d">
  <xsd:schema xmlns:xsd="http://www.w3.org/2001/XMLSchema" xmlns:xs="http://www.w3.org/2001/XMLSchema" xmlns:p="http://schemas.microsoft.com/office/2006/metadata/properties" xmlns:ns3="9c14823a-1b77-416e-b8fa-ddfff15167a4" targetNamespace="http://schemas.microsoft.com/office/2006/metadata/properties" ma:root="true" ma:fieldsID="c541754bd35e7b46b6a60529e4dcb3da" ns3:_="">
    <xsd:import namespace="9c14823a-1b77-416e-b8fa-ddfff15167a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14823a-1b77-416e-b8fa-ddfff15167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73EA1A-7168-42D0-A09E-0FFD6B7C0AD2}">
  <ds:schemaRefs>
    <ds:schemaRef ds:uri="http://purl.org/dc/dcmitype/"/>
    <ds:schemaRef ds:uri="http://www.w3.org/XML/1998/namespace"/>
    <ds:schemaRef ds:uri="http://purl.org/dc/term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9c14823a-1b77-416e-b8fa-ddfff15167a4"/>
    <ds:schemaRef ds:uri="http://schemas.microsoft.com/office/2006/metadata/properties"/>
  </ds:schemaRefs>
</ds:datastoreItem>
</file>

<file path=customXml/itemProps2.xml><?xml version="1.0" encoding="utf-8"?>
<ds:datastoreItem xmlns:ds="http://schemas.openxmlformats.org/officeDocument/2006/customXml" ds:itemID="{E139E828-AAC9-4C39-9028-EFCC0231AB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14823a-1b77-416e-b8fa-ddfff15167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8EA677-1EFC-49FA-93A8-91FCFB475A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TM04033923[[fn=Depth]]</Template>
  <TotalTime>6474</TotalTime>
  <Words>1446</Words>
  <Application>Microsoft Macintosh PowerPoint</Application>
  <PresentationFormat>Widescreen</PresentationFormat>
  <Paragraphs>154</Paragraphs>
  <Slides>13</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Corbel</vt:lpstr>
      <vt:lpstr>Depth</vt:lpstr>
      <vt:lpstr>A search-based framework for automatic generation of testing environments for cyber – physical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search-based framework for automatic generation of testing environments for cyber – physical systems</dc:title>
  <dc:creator>Dmytro Humeniuk</dc:creator>
  <cp:lastModifiedBy>Goodman, Erik</cp:lastModifiedBy>
  <cp:revision>44</cp:revision>
  <dcterms:created xsi:type="dcterms:W3CDTF">2022-06-22T01:59:46Z</dcterms:created>
  <dcterms:modified xsi:type="dcterms:W3CDTF">2022-07-02T17:08:13Z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0x01010051122B249687B04A83390EE5FA5B3FBC</vt:lpwstr>
  </property>
</Properties>
</file>