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0" r:id="rId2"/>
    <p:sldId id="483" r:id="rId3"/>
    <p:sldId id="500" r:id="rId4"/>
    <p:sldId id="506" r:id="rId5"/>
    <p:sldId id="501" r:id="rId6"/>
    <p:sldId id="503" r:id="rId7"/>
    <p:sldId id="494" r:id="rId8"/>
    <p:sldId id="496" r:id="rId9"/>
    <p:sldId id="497" r:id="rId10"/>
    <p:sldId id="505" r:id="rId11"/>
    <p:sldId id="504" r:id="rId12"/>
  </p:sldIdLst>
  <p:sldSz cx="9144000" cy="6858000" type="screen4x3"/>
  <p:notesSz cx="6858000" cy="9658350"/>
  <p:defaultTextStyle>
    <a:defPPr>
      <a:defRPr lang="pt-PT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A8D"/>
    <a:srgbClr val="66FF33"/>
    <a:srgbClr val="00D1CC"/>
    <a:srgbClr val="008080"/>
    <a:srgbClr val="FF99CC"/>
    <a:srgbClr val="FFD89B"/>
    <a:srgbClr val="FFECCD"/>
    <a:srgbClr val="80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6" autoAdjust="0"/>
    <p:restoredTop sz="75468" autoAdjust="0"/>
  </p:normalViewPr>
  <p:slideViewPr>
    <p:cSldViewPr>
      <p:cViewPr>
        <p:scale>
          <a:sx n="100" d="100"/>
          <a:sy n="100" d="100"/>
        </p:scale>
        <p:origin x="-4080" y="-1224"/>
      </p:cViewPr>
      <p:guideLst>
        <p:guide orient="horz" pos="1440"/>
        <p:guide orient="horz" pos="357"/>
        <p:guide orient="horz" pos="576"/>
        <p:guide orient="horz" pos="1872"/>
        <p:guide orient="horz" pos="2544"/>
        <p:guide orient="horz" pos="3120"/>
        <p:guide orient="horz" pos="768"/>
        <p:guide orient="horz" pos="3648"/>
        <p:guide pos="1893"/>
        <p:guide pos="784"/>
        <p:guide pos="2400"/>
        <p:guide pos="3140"/>
        <p:guide pos="4224"/>
        <p:guide pos="5424"/>
        <p:guide pos="432"/>
        <p:guide pos="120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664" y="-104"/>
      </p:cViewPr>
      <p:guideLst>
        <p:guide orient="horz" pos="30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© 2001 Link Consulting SA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7690898E-47B0-4A83-997B-9FB6F73A5790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7588" y="723900"/>
            <a:ext cx="4829175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587875"/>
            <a:ext cx="50323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7E7561-0B2D-4B97-9CDC-C276F710C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1C57E-9A03-45EE-9BEE-67B3407C867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E7561-0B2D-4B97-9CDC-C276F710C2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approach solves a problem of indisputable difficulty for the integrated circuits industry and considering the most challenging technologies.</a:t>
            </a:r>
          </a:p>
          <a:p>
            <a:pPr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approach beats state-of-the-art analog IC design automation solutions from both academia and industry (commercial tools), once, from the best of our knowledge, no other design automation tool are implementing such a restrictive and realistic design approach – multi-objective with extreme technological and environmental variations together with a high accuracy evaluation engine.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(3) The achieved optimally sized solutions beat humans in terms of performance and design time. Solving this no trivial industry problem automatically using multi- objective evolutionary strategy leads to a 5-10X reduction in terms of design time (even if the setup time is included).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280A4A-C750-4598-B2B7-DED11DB9A0F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2" descr="fundo_capa.jpg                                                 000EF42EMacintosh HD                   BB6C470D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55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6"/>
          <p:cNvSpPr txBox="1">
            <a:spLocks noChangeArrowheads="1"/>
          </p:cNvSpPr>
          <p:nvPr/>
        </p:nvSpPr>
        <p:spPr bwMode="auto">
          <a:xfrm>
            <a:off x="6781800" y="4972050"/>
            <a:ext cx="217805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500" smtClean="0">
                <a:solidFill>
                  <a:srgbClr val="828A8D"/>
                </a:solidFill>
              </a:rPr>
              <a:t>© 2005, it - instituto de telecomunicações. Todos os direitos reservados.</a:t>
            </a:r>
            <a:endParaRPr lang="pt-BR" sz="2400" smtClean="0">
              <a:solidFill>
                <a:srgbClr val="828A8D"/>
              </a:solidFill>
            </a:endParaRPr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552450"/>
            <a:ext cx="6705600" cy="409575"/>
          </a:xfrm>
        </p:spPr>
        <p:txBody>
          <a:bodyPr anchor="b">
            <a:spAutoFit/>
          </a:bodyPr>
          <a:lstStyle>
            <a:lvl1pPr marL="0" indent="0">
              <a:spcBef>
                <a:spcPct val="0"/>
              </a:spcBef>
              <a:buClr>
                <a:srgbClr val="03647B"/>
              </a:buClr>
              <a:buSzPct val="140000"/>
              <a:buFontTx/>
              <a:buNone/>
              <a:defRPr sz="19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29" name="Rectangle 157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219200"/>
            <a:ext cx="6705600" cy="1066800"/>
          </a:xfrm>
        </p:spPr>
        <p:txBody>
          <a:bodyPr lIns="91440" tIns="45720" rIns="91440" bIns="45720" anchor="t"/>
          <a:lstStyle>
            <a:lvl1pPr>
              <a:defRPr sz="3000">
                <a:solidFill>
                  <a:srgbClr val="CE1F2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4038"/>
            <a:ext cx="1981200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54038"/>
            <a:ext cx="5791200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0" y="1209675"/>
            <a:ext cx="36068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1209675"/>
            <a:ext cx="36068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8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6" name="Rectangle 15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6" descr="&#10;PPT_02.jpg                                                     00029135Macintosh HD                   BB6C470D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876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127"/>
          <p:cNvSpPr txBox="1">
            <a:spLocks noChangeArrowheads="1"/>
          </p:cNvSpPr>
          <p:nvPr/>
        </p:nvSpPr>
        <p:spPr bwMode="auto">
          <a:xfrm>
            <a:off x="1409700" y="65849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6DAF487-4F3E-45FE-9EA1-55E5D5A6A5E6}" type="slidenum">
              <a:rPr lang="pt-BR" sz="12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pt-BR" sz="900" smtClean="0">
              <a:solidFill>
                <a:srgbClr val="FF7015"/>
              </a:solidFill>
              <a:latin typeface="Verdana" pitchFamily="34" charset="0"/>
            </a:endParaRPr>
          </a:p>
        </p:txBody>
      </p:sp>
      <p:sp>
        <p:nvSpPr>
          <p:cNvPr id="1172" name="Rectangle 1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1000" y="62865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1">
                <a:solidFill>
                  <a:srgbClr val="CE1F2D"/>
                </a:solidFill>
              </a:defRPr>
            </a:lvl1pPr>
          </a:lstStyle>
          <a:p>
            <a:pPr>
              <a:defRPr/>
            </a:pPr>
            <a:r>
              <a:rPr lang="en-US"/>
              <a:t>Nome da conferência ou subtítulo da apresentação</a:t>
            </a:r>
          </a:p>
        </p:txBody>
      </p:sp>
      <p:sp>
        <p:nvSpPr>
          <p:cNvPr id="1175" name="Rectangle 1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602413"/>
            <a:ext cx="256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|   Data e local da apresentação</a:t>
            </a:r>
          </a:p>
        </p:txBody>
      </p:sp>
      <p:sp>
        <p:nvSpPr>
          <p:cNvPr id="1030" name="Rectangle 16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4038"/>
            <a:ext cx="792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600" y="1209675"/>
            <a:ext cx="736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8A8D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7015"/>
        </a:buClr>
        <a:buSzPct val="110000"/>
        <a:buFont typeface="Monotype Sorts" pitchFamily="2" charset="2"/>
        <a:defRPr>
          <a:solidFill>
            <a:srgbClr val="828A8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3647B"/>
        </a:buClr>
        <a:buSzPct val="150000"/>
        <a:defRPr sz="1700">
          <a:solidFill>
            <a:schemeClr val="bg2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3647B"/>
        </a:buClr>
        <a:buSzPct val="170000"/>
        <a:buChar char="."/>
        <a:defRPr sz="1600">
          <a:solidFill>
            <a:schemeClr val="bg2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1116013" y="1455738"/>
            <a:ext cx="7777162" cy="893762"/>
          </a:xfrm>
        </p:spPr>
        <p:txBody>
          <a:bodyPr/>
          <a:lstStyle/>
          <a:p>
            <a:r>
              <a:rPr lang="en-US" sz="2600" dirty="0" smtClean="0"/>
              <a:t>GENOM-POF: Multi-Objective Evolutionary Synthesis of Analog ICs with Corners Validation</a:t>
            </a:r>
          </a:p>
        </p:txBody>
      </p:sp>
      <p:sp>
        <p:nvSpPr>
          <p:cNvPr id="3075" name="Rectangle 58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65138"/>
            <a:ext cx="7494587" cy="735012"/>
          </a:xfrm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 for Human-Competitive Results</a:t>
            </a:r>
          </a:p>
          <a:p>
            <a:r>
              <a:rPr lang="en-US" b="0" smtClean="0"/>
              <a:t>Genetic and Evolutionary Computation Conference (GECCO), 2012</a:t>
            </a:r>
            <a:endParaRPr lang="en-US" smtClean="0"/>
          </a:p>
        </p:txBody>
      </p:sp>
      <p:sp>
        <p:nvSpPr>
          <p:cNvPr id="3076" name="Rectangle 44"/>
          <p:cNvSpPr>
            <a:spLocks noChangeArrowheads="1"/>
          </p:cNvSpPr>
          <p:nvPr/>
        </p:nvSpPr>
        <p:spPr bwMode="auto">
          <a:xfrm>
            <a:off x="1116013" y="2395538"/>
            <a:ext cx="77771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r>
              <a:rPr lang="en-US" sz="2000" b="1" dirty="0" err="1">
                <a:solidFill>
                  <a:srgbClr val="828A8D"/>
                </a:solidFill>
              </a:rPr>
              <a:t>Nuno</a:t>
            </a:r>
            <a:r>
              <a:rPr lang="en-US" sz="2000" b="1" dirty="0">
                <a:solidFill>
                  <a:srgbClr val="828A8D"/>
                </a:solidFill>
              </a:rPr>
              <a:t> </a:t>
            </a:r>
            <a:r>
              <a:rPr lang="en-US" sz="2000" b="1" dirty="0" err="1">
                <a:solidFill>
                  <a:srgbClr val="828A8D"/>
                </a:solidFill>
              </a:rPr>
              <a:t>Lourenço</a:t>
            </a:r>
            <a:r>
              <a:rPr lang="en-US" sz="2000" b="1" dirty="0">
                <a:solidFill>
                  <a:srgbClr val="828A8D"/>
                </a:solidFill>
              </a:rPr>
              <a:t>, </a:t>
            </a:r>
            <a:r>
              <a:rPr lang="en-US" sz="2000" b="1" dirty="0" err="1">
                <a:solidFill>
                  <a:srgbClr val="828A8D"/>
                </a:solidFill>
              </a:rPr>
              <a:t>Nuno</a:t>
            </a:r>
            <a:r>
              <a:rPr lang="en-US" sz="2000" b="1" dirty="0">
                <a:solidFill>
                  <a:srgbClr val="828A8D"/>
                </a:solidFill>
              </a:rPr>
              <a:t> </a:t>
            </a:r>
            <a:r>
              <a:rPr lang="en-US" sz="2000" b="1" dirty="0" err="1">
                <a:solidFill>
                  <a:srgbClr val="828A8D"/>
                </a:solidFill>
              </a:rPr>
              <a:t>Horta</a:t>
            </a:r>
            <a:endParaRPr lang="en-US" sz="2000" b="1" dirty="0">
              <a:solidFill>
                <a:srgbClr val="828A8D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r>
              <a:rPr lang="pt-PT" dirty="0">
                <a:solidFill>
                  <a:srgbClr val="828A8D"/>
                </a:solidFill>
              </a:rPr>
              <a:t>IT / Instituto Superior Técnico, </a:t>
            </a:r>
            <a:r>
              <a:rPr lang="pt-PT" dirty="0" smtClean="0">
                <a:solidFill>
                  <a:srgbClr val="828A8D"/>
                </a:solidFill>
              </a:rPr>
              <a:t>Lisboa, </a:t>
            </a:r>
            <a:r>
              <a:rPr lang="pt-PT" dirty="0">
                <a:solidFill>
                  <a:srgbClr val="828A8D"/>
                </a:solidFill>
              </a:rPr>
              <a:t>Portugal</a:t>
            </a:r>
            <a:endParaRPr lang="en-US" dirty="0">
              <a:solidFill>
                <a:srgbClr val="828A8D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03647B"/>
              </a:buClr>
              <a:buSzPct val="140000"/>
            </a:pPr>
            <a:endParaRPr lang="en-US" sz="1900" b="1" dirty="0">
              <a:solidFill>
                <a:srgbClr val="828A8D"/>
              </a:solidFill>
            </a:endParaRPr>
          </a:p>
        </p:txBody>
      </p:sp>
      <p:pic>
        <p:nvPicPr>
          <p:cNvPr id="3077" name="Picture 5" descr="C:\Users\Martins\Desktop\LAYGEN\Presentations\2012 (7) July Humies Awards\Captur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3279775"/>
            <a:ext cx="11271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ttp://www.genetic-programming.org/hc2005/humvsgene_base_transp_smaller_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3300413"/>
            <a:ext cx="2286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the “best” entry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55650" y="1228725"/>
            <a:ext cx="75612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We solve </a:t>
            </a:r>
            <a:r>
              <a:rPr lang="pt-PT" sz="2000" b="1" dirty="0" smtClean="0">
                <a:solidFill>
                  <a:schemeClr val="bg2">
                    <a:lumMod val="75000"/>
                  </a:schemeClr>
                </a:solidFill>
              </a:rPr>
              <a:t>real problems 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of a $300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</a:rPr>
              <a:t>billion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bg2">
                    <a:lumMod val="75000"/>
                  </a:schemeClr>
                </a:solidFill>
              </a:rPr>
              <a:t>industry</a:t>
            </a:r>
            <a:r>
              <a:rPr lang="pt-PT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approach deals with a problem of indisputable difficulty, that is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still solved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manually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by designers in the industry, in a time consuming and error-prone process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other design automation tool are implementing such 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restrictive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realistic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design approach – multi-objective with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extreme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technological and environmental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variations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together with 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high accuracy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evaluation engine.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Solving this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no trivial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industry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problem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automatically using multi- objective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evolutionary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strategy leads to a 5-10X reduction in terms of design time.</a:t>
            </a: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72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|   July 07-12, 2012, Philadelphia, USA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6276" y="2852936"/>
            <a:ext cx="4119488" cy="8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7015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YOU!!!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788" y="1484784"/>
            <a:ext cx="7439025" cy="4306416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A short introduction to the published result</a:t>
            </a:r>
          </a:p>
          <a:p>
            <a:pPr lvl="1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Lourenço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Horta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“GENOM-POF: Multi-Objective Evolutionary Synthesis of Analog ICs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with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Corners Validation”, Genetic and Evolutionary Computation Conference 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GECCO) 2012,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July 2012, Philadelphia,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USA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Why our result is “Human-Competitive”</a:t>
            </a:r>
            <a:endParaRPr lang="en-US" sz="19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Why our result is the “best” entry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410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pple_ipad_family_710821_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68" y="1586484"/>
            <a:ext cx="5541264" cy="3685032"/>
          </a:xfrm>
          <a:prstGeom prst="rect">
            <a:avLst/>
          </a:prstGeom>
        </p:spPr>
      </p:pic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191" y="1837556"/>
            <a:ext cx="5727145" cy="28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946" y="2852936"/>
            <a:ext cx="21891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post-de-c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780928"/>
            <a:ext cx="1728192" cy="1403344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3851920" y="2852936"/>
            <a:ext cx="1512168" cy="1296144"/>
            <a:chOff x="3275856" y="2348880"/>
            <a:chExt cx="2160240" cy="1809492"/>
          </a:xfrm>
        </p:grpSpPr>
        <p:sp>
          <p:nvSpPr>
            <p:cNvPr id="17" name="TextBox 16"/>
            <p:cNvSpPr txBox="1"/>
            <p:nvPr/>
          </p:nvSpPr>
          <p:spPr>
            <a:xfrm>
              <a:off x="3275856" y="3140968"/>
              <a:ext cx="2160240" cy="2973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rgbClr val="FF0000"/>
                  </a:solidFill>
                </a:rPr>
                <a:t>Analog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56" y="2348880"/>
              <a:ext cx="2160240" cy="7200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chemeClr val="accent2">
                      <a:lumMod val="50000"/>
                    </a:schemeClr>
                  </a:solidFill>
                </a:rPr>
                <a:t>Digital</a:t>
              </a:r>
              <a:endParaRPr lang="pt-P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5856" y="3501008"/>
              <a:ext cx="2160240" cy="65736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pt-PT" dirty="0" smtClean="0">
                  <a:solidFill>
                    <a:schemeClr val="accent2">
                      <a:lumMod val="50000"/>
                    </a:schemeClr>
                  </a:solidFill>
                </a:rPr>
                <a:t>Digital</a:t>
              </a:r>
              <a:endParaRPr lang="pt-P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 descr="ic_for_hdd_p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113136"/>
            <a:ext cx="2323976" cy="2323976"/>
          </a:xfrm>
          <a:prstGeom prst="rect">
            <a:avLst/>
          </a:prstGeom>
        </p:spPr>
      </p:pic>
      <p:pic>
        <p:nvPicPr>
          <p:cNvPr id="15" name="Picture 14" descr="apple_ipad_family_710821_g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1368" y="1586484"/>
            <a:ext cx="5541264" cy="368503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2125"/>
            <a:ext cx="7924800" cy="401638"/>
          </a:xfrm>
        </p:spPr>
        <p:txBody>
          <a:bodyPr/>
          <a:lstStyle/>
          <a:p>
            <a:pPr algn="ctr"/>
            <a:r>
              <a:rPr lang="pt-PT" sz="2600" dirty="0" smtClean="0">
                <a:solidFill>
                  <a:srgbClr val="C00000"/>
                </a:solidFill>
              </a:rPr>
              <a:t>Analog Integrated Circuit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95736" y="5157192"/>
            <a:ext cx="4752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Low Power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Σ-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 Modulator </a:t>
            </a:r>
          </a:p>
          <a:p>
            <a:pPr>
              <a:spcBef>
                <a:spcPts val="0"/>
              </a:spcBef>
              <a:defRPr/>
            </a:pP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Goes, UNINOVA/CTS,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45226"/>
      </p:ext>
    </p:extLst>
  </p:cSld>
  <p:clrMapOvr>
    <a:masterClrMapping/>
  </p:clrMapOvr>
  <p:transition xmlns:p14="http://schemas.microsoft.com/office/powerpoint/2010/main" advClick="0" advTm="1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34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" dur="51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6" dur="69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191" y="1837556"/>
            <a:ext cx="5727145" cy="28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7501"/>
            <a:ext cx="7924800" cy="430887"/>
          </a:xfrm>
        </p:spPr>
        <p:txBody>
          <a:bodyPr/>
          <a:lstStyle/>
          <a:p>
            <a:pPr algn="ctr"/>
            <a:r>
              <a:rPr lang="pt-PT" sz="2800" dirty="0" smtClean="0">
                <a:solidFill>
                  <a:srgbClr val="C00000"/>
                </a:solidFill>
              </a:rPr>
              <a:t>Why Analog IC Design Automation?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129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95736" y="5157192"/>
            <a:ext cx="4752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Low Power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Σ-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 Modulator </a:t>
            </a:r>
          </a:p>
          <a:p>
            <a:pPr>
              <a:spcBef>
                <a:spcPts val="0"/>
              </a:spcBef>
              <a:defRPr/>
            </a:pP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Goes, UNINOVA/CTS,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87578"/>
            <a:ext cx="4139952" cy="20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755650" y="1228725"/>
            <a:ext cx="7561263" cy="10618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Unlike digital circuits, in analog integrated circuits, even the low level phases of the design are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hand-made.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The lack of automation makes the design: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043607" y="2348880"/>
            <a:ext cx="388843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Difficult to Reuse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Long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Error Prone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755577" y="3452515"/>
            <a:ext cx="4248472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Analog IC are very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sensitive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technology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variations</a:t>
            </a:r>
          </a:p>
          <a:p>
            <a:pPr algn="l"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Analog IC are being integrated using technologies optimized for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digital</a:t>
            </a:r>
            <a:r>
              <a:rPr lang="pt-PT" dirty="0" smtClean="0">
                <a:solidFill>
                  <a:schemeClr val="bg2">
                    <a:lumMod val="75000"/>
                  </a:schemeClr>
                </a:solidFill>
              </a:rPr>
              <a:t> circuits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pt-PT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5816 0.047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2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8351 -0.0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4581525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Features: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Modified NSGA-II </a:t>
            </a:r>
            <a:r>
              <a:rPr lang="en-US" sz="2000" b="1" dirty="0" smtClean="0"/>
              <a:t>Optimization</a:t>
            </a:r>
            <a:r>
              <a:rPr lang="en-US" sz="2000" dirty="0" smtClean="0"/>
              <a:t> Kernel.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Evaluation using </a:t>
            </a:r>
            <a:r>
              <a:rPr lang="en-US" sz="2000" b="1" dirty="0" smtClean="0"/>
              <a:t>industrial grade</a:t>
            </a:r>
            <a:r>
              <a:rPr lang="en-US" sz="2000" dirty="0" smtClean="0"/>
              <a:t> electrical simulation.</a:t>
            </a:r>
          </a:p>
          <a:p>
            <a:pPr marL="457200" lvl="1">
              <a:buClrTx/>
              <a:buSzPct val="110000"/>
              <a:buFont typeface="Wingdings" pitchFamily="2" charset="2"/>
              <a:buChar char="§"/>
            </a:pPr>
            <a:r>
              <a:rPr lang="en-US" sz="2000" dirty="0" smtClean="0"/>
              <a:t>Accounts for </a:t>
            </a:r>
            <a:r>
              <a:rPr lang="en-US" sz="2000" b="1" dirty="0" smtClean="0"/>
              <a:t>Process </a:t>
            </a:r>
            <a:r>
              <a:rPr lang="en-US" sz="2000" dirty="0" smtClean="0"/>
              <a:t>and</a:t>
            </a:r>
            <a:r>
              <a:rPr lang="en-US" sz="2000" b="1" dirty="0" smtClean="0"/>
              <a:t> Environmental </a:t>
            </a:r>
            <a:r>
              <a:rPr lang="en-US" sz="2000" dirty="0" smtClean="0"/>
              <a:t>variations</a:t>
            </a:r>
            <a:r>
              <a:rPr lang="en-US" sz="2000" b="1" dirty="0" smtClean="0"/>
              <a:t> </a:t>
            </a:r>
            <a:r>
              <a:rPr lang="en-US" sz="2000" dirty="0" smtClean="0"/>
              <a:t>through the inclusion of </a:t>
            </a:r>
            <a:r>
              <a:rPr lang="en-US" sz="2000" b="1" dirty="0" smtClean="0"/>
              <a:t>corner</a:t>
            </a:r>
            <a:r>
              <a:rPr lang="en-US" sz="2000" dirty="0" smtClean="0"/>
              <a:t> validation.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6948264" y="262629"/>
            <a:ext cx="2324601" cy="2518300"/>
            <a:chOff x="3419872" y="1409700"/>
            <a:chExt cx="4860528" cy="425154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491880" y="2996952"/>
              <a:ext cx="3168352" cy="25922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3068960"/>
              <a:ext cx="329197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 bwMode="auto">
            <a:xfrm>
              <a:off x="3419872" y="3068960"/>
              <a:ext cx="3312368" cy="2592288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12000" y="14097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2100" y="18415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0100" y="18415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4000" y="1409700"/>
              <a:ext cx="368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291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269"/>
            <a:ext cx="7924800" cy="738664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C00000"/>
                </a:solidFill>
              </a:rPr>
              <a:t>GENOM-POF: </a:t>
            </a:r>
            <a:r>
              <a:rPr lang="en-US" dirty="0" smtClean="0">
                <a:solidFill>
                  <a:srgbClr val="C00000"/>
                </a:solidFill>
              </a:rPr>
              <a:t>Multi-Objective Evolutionary Synthesis of Robust Analog 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“HUMIES” Awards, GECCO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|   </a:t>
            </a:r>
            <a:r>
              <a:rPr lang="pt-PT" dirty="0" smtClean="0"/>
              <a:t>July 07-12, 2012, Philadelphia, USA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ight Arrow 13"/>
          <p:cNvSpPr/>
          <p:nvPr/>
        </p:nvSpPr>
        <p:spPr bwMode="auto">
          <a:xfrm>
            <a:off x="3635896" y="2145090"/>
            <a:ext cx="1572766" cy="128391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GENOM POF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37045"/>
              </p:ext>
            </p:extLst>
          </p:nvPr>
        </p:nvGraphicFramePr>
        <p:xfrm>
          <a:off x="5208662" y="1347256"/>
          <a:ext cx="3035746" cy="300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Visio" r:id="rId5" imgW="2162414" imgH="2138130" progId="Visio.Drawing.11">
                  <p:embed/>
                </p:oleObj>
              </mc:Choice>
              <mc:Fallback>
                <p:oleObj name="Visio" r:id="rId5" imgW="2162414" imgH="2138130" progId="Visio.Drawing.1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662" y="1347256"/>
                        <a:ext cx="3035746" cy="3009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736304" cy="260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125" y="3429000"/>
            <a:ext cx="37866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09675"/>
            <a:ext cx="7993261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(D) The result is publishable in its own right as a new scientific result — independent of 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fact that the result was mechanically created. </a:t>
            </a:r>
            <a:endParaRPr lang="en-US" sz="17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presented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approach is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NEW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literature.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implements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MULTI-OBJECTIVE / MULTI-CONSTRAINED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circuit synthesis.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Includes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EXTREME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technological and environmental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variations.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Results are </a:t>
            </a:r>
            <a:r>
              <a:rPr lang="en-US" sz="1900" b="1" dirty="0" smtClean="0">
                <a:solidFill>
                  <a:srgbClr val="C00000"/>
                </a:solidFill>
              </a:rPr>
              <a:t>OPTIMAL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1900" b="1" dirty="0" smtClean="0">
                <a:solidFill>
                  <a:srgbClr val="C00000"/>
                </a:solidFill>
              </a:rPr>
              <a:t>ROBUST.</a:t>
            </a:r>
            <a:endParaRPr lang="en-US" sz="1900" dirty="0" smtClean="0">
              <a:solidFill>
                <a:srgbClr val="C00000"/>
              </a:solidFill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8197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636912"/>
            <a:ext cx="63367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09675"/>
            <a:ext cx="8280920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E) The result is equal to or better than the most recent human-created solution to a 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long-standing problem. 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Industrial grade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electrical simulator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guarantees </a:t>
            </a:r>
            <a:r>
              <a:rPr lang="en-US" sz="1900" b="1" dirty="0" smtClean="0">
                <a:solidFill>
                  <a:srgbClr val="C00000"/>
                </a:solidFill>
              </a:rPr>
              <a:t>ACCURACY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Corner validation handles </a:t>
            </a:r>
            <a:r>
              <a:rPr lang="en-US" sz="1900" b="1" dirty="0">
                <a:solidFill>
                  <a:srgbClr val="C00000"/>
                </a:solidFill>
              </a:rPr>
              <a:t>INDUSTRY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requirements for robustness</a:t>
            </a:r>
            <a:endParaRPr lang="en-US" sz="1900" dirty="0" smtClean="0">
              <a:solidFill>
                <a:srgbClr val="C00000"/>
              </a:solidFill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9221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76256" y="3828972"/>
            <a:ext cx="935103" cy="17609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98" y="2924944"/>
            <a:ext cx="481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924800" cy="400050"/>
          </a:xfrm>
        </p:spPr>
        <p:txBody>
          <a:bodyPr/>
          <a:lstStyle/>
          <a:p>
            <a:pPr algn="ctr"/>
            <a:r>
              <a:rPr lang="pt-PT" sz="2600" smtClean="0">
                <a:solidFill>
                  <a:srgbClr val="C00000"/>
                </a:solidFill>
              </a:rPr>
              <a:t>Why our result is “Human-Competitive”</a:t>
            </a:r>
            <a:endParaRPr lang="en-US" sz="260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09675"/>
            <a:ext cx="7921253" cy="4581525"/>
          </a:xfrm>
        </p:spPr>
        <p:txBody>
          <a:bodyPr/>
          <a:lstStyle/>
          <a:p>
            <a:pPr marL="0" indent="0"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(G)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</a:rPr>
              <a:t>The result solves a problem of indisputable difficulty in its field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US" sz="1700" b="1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The problem of sizing analog integrated circuits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extremely complex, specially,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when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trying to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OPTIMIZE PERFORMANCE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MINIMIZE COSTS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few objectives, dozens of real variables, and dozens of real constraints, lead to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HUGE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bg2">
                    <a:lumMod val="75000"/>
                  </a:schemeClr>
                </a:solidFill>
              </a:rPr>
              <a:t>NON-LINEAR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75000"/>
                  </a:schemeClr>
                </a:solidFill>
              </a:rPr>
              <a:t>decision and </a:t>
            </a:r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objective spaces</a:t>
            </a:r>
          </a:p>
          <a:p>
            <a:pPr marL="457200" lvl="1" indent="0">
              <a:buClr>
                <a:srgbClr val="808080">
                  <a:lumMod val="75000"/>
                </a:srgbClr>
              </a:buClr>
              <a:buSzPct val="110000"/>
              <a:defRPr/>
            </a:pPr>
            <a:endParaRPr lang="en-US" sz="19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Annual “HUMIES” Awards, GECCO</a:t>
            </a:r>
          </a:p>
        </p:txBody>
      </p:sp>
      <p:sp>
        <p:nvSpPr>
          <p:cNvPr id="10245" name="Marcador de Posição da Data 4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|   July 07-12, 2012, Philadelphia,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98" y="4005064"/>
            <a:ext cx="2004814" cy="20916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561" y="4752131"/>
            <a:ext cx="6264695" cy="14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7015"/>
              </a:buClr>
              <a:buSzPct val="110000"/>
              <a:buFont typeface="Monotype Sorts" pitchFamily="2" charset="2"/>
              <a:defRPr>
                <a:solidFill>
                  <a:srgbClr val="828A8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47B"/>
              </a:buClr>
              <a:buSzPct val="150000"/>
              <a:defRPr sz="1700">
                <a:solidFill>
                  <a:schemeClr val="bg2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647B"/>
              </a:buClr>
              <a:buSzPct val="170000"/>
              <a:buChar char="."/>
              <a:defRPr sz="1600">
                <a:solidFill>
                  <a:schemeClr val="bg2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2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>
              <a:buClr>
                <a:srgbClr val="808080">
                  <a:lumMod val="75000"/>
                </a:srgbClr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results are synthetized in </a:t>
            </a:r>
            <a:r>
              <a:rPr lang="en-US" sz="1900" b="1" dirty="0" smtClean="0">
                <a:solidFill>
                  <a:srgbClr val="C00000"/>
                </a:solidFill>
              </a:rPr>
              <a:t>MINUTES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 designer can take</a:t>
            </a:r>
            <a:r>
              <a:rPr lang="en-US" sz="1900" b="1" dirty="0" smtClean="0">
                <a:solidFill>
                  <a:srgbClr val="C00000"/>
                </a:solidFill>
              </a:rPr>
              <a:t> HOURS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nk 2001">
  <a:themeElements>
    <a:clrScheme name="link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nk 2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k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Designs\link 2001.pot</Template>
  <TotalTime>11478</TotalTime>
  <Words>908</Words>
  <Application>Microsoft Macintosh PowerPoint</Application>
  <PresentationFormat>On-screen Show (4:3)</PresentationFormat>
  <Paragraphs>93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link 2001</vt:lpstr>
      <vt:lpstr>Visio</vt:lpstr>
      <vt:lpstr>GENOM-POF: Multi-Objective Evolutionary Synthesis of Analog ICs with Corners Validation</vt:lpstr>
      <vt:lpstr>OUTLINE</vt:lpstr>
      <vt:lpstr>PowerPoint Presentation</vt:lpstr>
      <vt:lpstr>Analog Integrated Circuit</vt:lpstr>
      <vt:lpstr>Why Analog IC Design Automation?</vt:lpstr>
      <vt:lpstr>GENOM-POF: Multi-Objective Evolutionary Synthesis of Robust Analog ICs</vt:lpstr>
      <vt:lpstr>Why our result is “Human-Competitive”</vt:lpstr>
      <vt:lpstr>Why our result is “Human-Competitive”</vt:lpstr>
      <vt:lpstr>Why our result is “Human-Competitive”</vt:lpstr>
      <vt:lpstr>Why our result is the “best” entry</vt:lpstr>
      <vt:lpstr>PowerPoint Presentation</vt:lpstr>
    </vt:vector>
  </TitlesOfParts>
  <Company>Instituto de Telecomunicações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Universidade de Aveiro</dc:title>
  <dc:creator>Instituto de Telecomunicações</dc:creator>
  <cp:lastModifiedBy>Valeria Sassi</cp:lastModifiedBy>
  <cp:revision>752</cp:revision>
  <cp:lastPrinted>2002-12-05T13:50:24Z</cp:lastPrinted>
  <dcterms:created xsi:type="dcterms:W3CDTF">2001-04-09T14:57:33Z</dcterms:created>
  <dcterms:modified xsi:type="dcterms:W3CDTF">2016-05-31T22:23:36Z</dcterms:modified>
</cp:coreProperties>
</file>