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1" r:id="rId4"/>
    <p:sldId id="257" r:id="rId5"/>
    <p:sldId id="269" r:id="rId6"/>
    <p:sldId id="259" r:id="rId7"/>
    <p:sldId id="263" r:id="rId8"/>
    <p:sldId id="264" r:id="rId9"/>
    <p:sldId id="265" r:id="rId10"/>
    <p:sldId id="266" r:id="rId11"/>
    <p:sldId id="268" r:id="rId12"/>
    <p:sldId id="270" r:id="rId13"/>
    <p:sldId id="261" r:id="rId14"/>
  </p:sldIdLst>
  <p:sldSz cx="9144000" cy="5143500" type="screen16x9"/>
  <p:notesSz cx="6858000" cy="9144000"/>
  <p:custDataLst>
    <p:tags r:id="rId16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D00"/>
    <a:srgbClr val="C3D600"/>
    <a:srgbClr val="253746"/>
    <a:srgbClr val="69A3B9"/>
    <a:srgbClr val="7D7EAB"/>
    <a:srgbClr val="B42573"/>
    <a:srgbClr val="309DB5"/>
    <a:srgbClr val="242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5" autoAdjust="0"/>
    <p:restoredTop sz="99737" autoAdjust="0"/>
  </p:normalViewPr>
  <p:slideViewPr>
    <p:cSldViewPr snapToGrid="0" snapToObjects="1">
      <p:cViewPr>
        <p:scale>
          <a:sx n="100" d="100"/>
          <a:sy n="100" d="100"/>
        </p:scale>
        <p:origin x="-1352" y="-1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17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763835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  <a:endParaRPr lang="en-US" sz="5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638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49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7" name="Forme libre 6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dirty="0">
              <a:latin typeface="+mn-lt"/>
              <a:cs typeface="+mn-cs"/>
            </a:endParaRP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7262813" y="4811713"/>
            <a:ext cx="1631950" cy="198437"/>
            <a:chOff x="2619375" y="-595312"/>
            <a:chExt cx="1785938" cy="215899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147483647 w 180"/>
                <a:gd name="T17" fmla="*/ 2147483647 h 166"/>
                <a:gd name="T18" fmla="*/ 2147483647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355988" y="-474408"/>
              <a:ext cx="71228" cy="70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fr-FR" smtClean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6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dirty="0">
              <a:latin typeface="+mn-lt"/>
              <a:cs typeface="+mn-cs"/>
            </a:endParaRPr>
          </a:p>
        </p:txBody>
      </p:sp>
      <p:grpSp>
        <p:nvGrpSpPr>
          <p:cNvPr id="9" name="Grouper 28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10" name="Forme libre 9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7262813" y="4811713"/>
            <a:ext cx="1631950" cy="198437"/>
            <a:chOff x="2619375" y="-595312"/>
            <a:chExt cx="1785938" cy="215899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147483647 w 180"/>
                <a:gd name="T17" fmla="*/ 2147483647 h 166"/>
                <a:gd name="T18" fmla="*/ 2147483647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55988" y="-474408"/>
              <a:ext cx="71228" cy="70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fr-FR" smtClean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141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dirty="0">
              <a:latin typeface="+mn-lt"/>
              <a:cs typeface="+mn-cs"/>
            </a:endParaRPr>
          </a:p>
        </p:txBody>
      </p:sp>
      <p:grpSp>
        <p:nvGrpSpPr>
          <p:cNvPr id="9" name="Grouper 27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10" name="Forme libre 9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7262813" y="4811713"/>
            <a:ext cx="1631950" cy="198437"/>
            <a:chOff x="2619375" y="-595312"/>
            <a:chExt cx="1785938" cy="215899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147483647 w 180"/>
                <a:gd name="T17" fmla="*/ 2147483647 h 166"/>
                <a:gd name="T18" fmla="*/ 2147483647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55988" y="-474408"/>
              <a:ext cx="71228" cy="70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fr-FR" smtClean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6227132" y="1439420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6227132" y="3554186"/>
            <a:ext cx="2916868" cy="107681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224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dirty="0">
              <a:latin typeface="+mn-lt"/>
              <a:cs typeface="+mn-cs"/>
            </a:endParaRPr>
          </a:p>
        </p:txBody>
      </p:sp>
      <p:grpSp>
        <p:nvGrpSpPr>
          <p:cNvPr id="11" name="Grouper 28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12" name="Forme libre 11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7262813" y="4811713"/>
            <a:ext cx="1631950" cy="198437"/>
            <a:chOff x="2619375" y="-595312"/>
            <a:chExt cx="1785938" cy="215899"/>
          </a:xfrm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147483647 w 180"/>
                <a:gd name="T17" fmla="*/ 2147483647 h 166"/>
                <a:gd name="T18" fmla="*/ 2147483647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355988" y="-474408"/>
              <a:ext cx="71228" cy="70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fr-FR" smtClean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721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dirty="0">
              <a:latin typeface="+mn-lt"/>
              <a:cs typeface="+mn-cs"/>
            </a:endParaRPr>
          </a:p>
        </p:txBody>
      </p:sp>
      <p:grpSp>
        <p:nvGrpSpPr>
          <p:cNvPr id="13" name="Grouper 30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14" name="Forme libre 13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7262813" y="4811713"/>
            <a:ext cx="1631950" cy="198437"/>
            <a:chOff x="2619375" y="-595312"/>
            <a:chExt cx="1785938" cy="215899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147483647 w 180"/>
                <a:gd name="T17" fmla="*/ 2147483647 h 166"/>
                <a:gd name="T18" fmla="*/ 2147483647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355988" y="-474408"/>
              <a:ext cx="71228" cy="70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fr-FR" smtClean="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509838" y="1964218"/>
            <a:ext cx="1502469" cy="2666779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085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9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6" name="Forme libre 5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56463" y="4879975"/>
            <a:ext cx="1692275" cy="152400"/>
            <a:chOff x="2619375" y="-595312"/>
            <a:chExt cx="1785938" cy="215899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175788" y="-595312"/>
              <a:ext cx="229525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869197" y="-595312"/>
              <a:ext cx="224499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602813" y="-588564"/>
              <a:ext cx="201044" cy="209151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247636" y="-588564"/>
              <a:ext cx="289838" cy="206903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356535" y="-473869"/>
              <a:ext cx="70365" cy="697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939369" y="-593062"/>
              <a:ext cx="242928" cy="211401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619375" y="-595312"/>
              <a:ext cx="244603" cy="211401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350">
                <a:latin typeface="+mn-lt"/>
                <a:cs typeface="+mn-cs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5501950" y="-9526"/>
            <a:ext cx="3647433" cy="5153026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rtlCol="0" anchor="ctr"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77016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le and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dirty="0">
              <a:latin typeface="+mn-lt"/>
              <a:cs typeface="+mn-cs"/>
            </a:endParaRPr>
          </a:p>
        </p:txBody>
      </p:sp>
      <p:grpSp>
        <p:nvGrpSpPr>
          <p:cNvPr id="6" name="Grouper 24"/>
          <p:cNvGrpSpPr>
            <a:grpSpLocks/>
          </p:cNvGrpSpPr>
          <p:nvPr/>
        </p:nvGrpSpPr>
        <p:grpSpPr bwMode="auto">
          <a:xfrm>
            <a:off x="5021263" y="-20638"/>
            <a:ext cx="1876425" cy="5164138"/>
            <a:chOff x="5021580" y="4728"/>
            <a:chExt cx="1875985" cy="6853272"/>
          </a:xfrm>
        </p:grpSpPr>
        <p:sp>
          <p:nvSpPr>
            <p:cNvPr id="7" name="Forme libre 6"/>
            <p:cNvSpPr/>
            <p:nvPr/>
          </p:nvSpPr>
          <p:spPr>
            <a:xfrm>
              <a:off x="5021580" y="4728"/>
              <a:ext cx="747537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423123" y="4728"/>
              <a:ext cx="1474442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262813" y="4811713"/>
            <a:ext cx="1631950" cy="198437"/>
            <a:chOff x="2619375" y="-595312"/>
            <a:chExt cx="1785938" cy="215899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147483647 w 180"/>
                <a:gd name="T17" fmla="*/ 2147483647 h 166"/>
                <a:gd name="T18" fmla="*/ 2147483647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55988" y="-474408"/>
              <a:ext cx="71228" cy="70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AU" altLang="fr-FR" smtClean="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509837" y="696543"/>
            <a:ext cx="3431610" cy="3934454"/>
          </a:xfrm>
        </p:spPr>
        <p:txBody>
          <a:bodyPr anchor="ctr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29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8598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pic>
        <p:nvPicPr>
          <p:cNvPr id="9" name="Image 16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01613" y="1609725"/>
            <a:ext cx="95250" cy="360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914400">
              <a:defRPr/>
            </a:pPr>
            <a:endParaRPr lang="en-AU" altLang="fr-FR" sz="1400" smtClean="0">
              <a:solidFill>
                <a:srgbClr val="323265"/>
              </a:solidFill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2019650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02049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rtlCol="0" anchor="ctr"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99331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70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973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1_Slide Title - Aero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23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70624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2_Slide Title - Def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23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51058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3_Slide Title - 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23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1316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4_Slide Title -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23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93659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5_Slide Title - 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23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9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61050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6_Slide Title - Security (Air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/>
        </p:nvSpPr>
        <p:spPr bwMode="auto">
          <a:xfrm>
            <a:off x="5210175" y="-17463"/>
            <a:ext cx="3946525" cy="5178426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en-GB" sz="1350" dirty="0"/>
          </a:p>
        </p:txBody>
      </p:sp>
      <p:sp>
        <p:nvSpPr>
          <p:cNvPr id="5" name="Rectangle 1"/>
          <p:cNvSpPr/>
          <p:nvPr/>
        </p:nvSpPr>
        <p:spPr bwMode="auto">
          <a:xfrm>
            <a:off x="5500688" y="-9525"/>
            <a:ext cx="3644900" cy="515937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fr-FR" sz="900"/>
              <a:t>www.thalesgroup.com</a:t>
            </a:r>
          </a:p>
        </p:txBody>
      </p:sp>
      <p:sp>
        <p:nvSpPr>
          <p:cNvPr id="7" name="Demi-cadre 6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9" name="Image 18" descr="logo_tha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149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6_Blank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7"/>
          <p:cNvSpPr>
            <a:spLocks/>
          </p:cNvSpPr>
          <p:nvPr/>
        </p:nvSpPr>
        <p:spPr bwMode="auto">
          <a:xfrm>
            <a:off x="5210175" y="0"/>
            <a:ext cx="3946525" cy="51784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latin typeface="+mn-lt"/>
              <a:cs typeface="+mn-cs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19075" y="4819650"/>
            <a:ext cx="4403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r-FR" sz="900" smtClean="0"/>
              <a:t>www.thalesgroup.com</a:t>
            </a:r>
          </a:p>
        </p:txBody>
      </p:sp>
      <p:sp>
        <p:nvSpPr>
          <p:cNvPr id="7" name="Demi-cadre 6"/>
          <p:cNvSpPr/>
          <p:nvPr/>
        </p:nvSpPr>
        <p:spPr bwMode="auto">
          <a:xfrm>
            <a:off x="301625" y="1447800"/>
            <a:ext cx="387350" cy="395288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8" name="Image 17" descr="logo_tha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36538" y="165100"/>
            <a:ext cx="2336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3968750" y="4648200"/>
            <a:ext cx="1206500" cy="40163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THALES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0000"/>
                </a:solidFill>
                <a:latin typeface="Arial" charset="0"/>
                <a:cs typeface="+mn-cs"/>
              </a:rPr>
              <a:t>THALES GROUP SECRET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918023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en-AU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rtlCol="0" anchor="ctr"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33526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66700" y="0"/>
            <a:ext cx="867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edit Master text styles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696913"/>
            <a:ext cx="87614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edit Master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endParaRPr lang="fr-FR" altLang="fr-FR" smtClean="0"/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auto">
          <a:xfrm rot="-5400000">
            <a:off x="-1919288" y="2579688"/>
            <a:ext cx="41052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AU" altLang="fr-FR" sz="600" dirty="0" smtClean="0">
                <a:solidFill>
                  <a:srgbClr val="969696"/>
                </a:solidFill>
              </a:rPr>
              <a:t>This document may not be reproduced, modified, adapted, published, translated, in any way, in whole or in part or disclosed to a third party without the prior written consent of Thales  -  © Thales  2019 All rights reserved.</a:t>
            </a:r>
            <a:endParaRPr lang="en-AU" altLang="fr-FR" sz="700" dirty="0" smtClean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350" y="4802188"/>
            <a:ext cx="785813" cy="274637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DB870AF-F5D2-4342-AE4F-0C9C04982FAF}" type="slidenum">
              <a:rPr lang="fr-FR" sz="900" smtClean="0">
                <a:solidFill>
                  <a:srgbClr val="333366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90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763" y="563563"/>
            <a:ext cx="914876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-1588" y="-14288"/>
            <a:ext cx="179388" cy="576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914400">
              <a:defRPr/>
            </a:pPr>
            <a:endParaRPr lang="en-AU" altLang="fr-FR" sz="1400" smtClean="0">
              <a:solidFill>
                <a:srgbClr val="323265"/>
              </a:solidFill>
              <a:latin typeface="Arial" pitchFamily="34" charset="0"/>
            </a:endParaRPr>
          </a:p>
        </p:txBody>
      </p:sp>
      <p:sp>
        <p:nvSpPr>
          <p:cNvPr id="1032" name="Freeform 22"/>
          <p:cNvSpPr>
            <a:spLocks/>
          </p:cNvSpPr>
          <p:nvPr/>
        </p:nvSpPr>
        <p:spPr bwMode="auto">
          <a:xfrm rot="10800000" flipH="1">
            <a:off x="160338" y="4841875"/>
            <a:ext cx="207962" cy="219075"/>
          </a:xfrm>
          <a:custGeom>
            <a:avLst/>
            <a:gdLst>
              <a:gd name="T0" fmla="*/ 2147483647 w 412"/>
              <a:gd name="T1" fmla="*/ 2147483647 h 411"/>
              <a:gd name="T2" fmla="*/ 0 w 412"/>
              <a:gd name="T3" fmla="*/ 2147483647 h 411"/>
              <a:gd name="T4" fmla="*/ 0 w 412"/>
              <a:gd name="T5" fmla="*/ 0 h 411"/>
              <a:gd name="T6" fmla="*/ 2147483647 w 412"/>
              <a:gd name="T7" fmla="*/ 0 h 411"/>
              <a:gd name="T8" fmla="*/ 2147483647 w 412"/>
              <a:gd name="T9" fmla="*/ 2147483647 h 411"/>
              <a:gd name="T10" fmla="*/ 2147483647 w 412"/>
              <a:gd name="T11" fmla="*/ 2147483647 h 411"/>
              <a:gd name="T12" fmla="*/ 2147483647 w 412"/>
              <a:gd name="T13" fmla="*/ 2147483647 h 4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3" name="Image 21" descr="logo_thales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7213600" y="4743450"/>
            <a:ext cx="172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968750" y="4763835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t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rPr>
              <a:t>OPEN</a:t>
            </a:r>
            <a:endParaRPr lang="en-US" sz="5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3713" y="4718050"/>
            <a:ext cx="547528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defTabSz="914400" eaLnBrk="0" hangingPunct="0">
              <a:spcBef>
                <a:spcPct val="20000"/>
              </a:spcBef>
              <a:defRPr/>
            </a:pPr>
            <a:r>
              <a:rPr lang="fr-FR" sz="600" dirty="0">
                <a:solidFill>
                  <a:srgbClr val="969696"/>
                </a:solidFill>
              </a:rPr>
              <a:t>Réf. </a:t>
            </a:r>
            <a:r>
              <a:rPr lang="fr-FR" sz="600">
                <a:solidFill>
                  <a:srgbClr val="969696"/>
                </a:solidFill>
              </a:rPr>
              <a:t>: </a:t>
            </a:r>
            <a:r>
              <a:rPr lang="fr-FR" sz="600" smtClean="0">
                <a:solidFill>
                  <a:srgbClr val="969696"/>
                </a:solidFill>
              </a:rPr>
              <a:t>07/15/2019</a:t>
            </a:r>
            <a:endParaRPr lang="fr-FR" sz="600" dirty="0">
              <a:solidFill>
                <a:srgbClr val="969696"/>
              </a:solidFill>
            </a:endParaRPr>
          </a:p>
          <a:p>
            <a:pPr defTabSz="914400" eaLnBrk="0" hangingPunct="0">
              <a:spcBef>
                <a:spcPct val="20000"/>
              </a:spcBef>
              <a:defRPr/>
            </a:pPr>
            <a:r>
              <a:rPr lang="fr-FR" sz="600" dirty="0">
                <a:solidFill>
                  <a:srgbClr val="969696"/>
                </a:solidFill>
              </a:rPr>
              <a:t>Thales </a:t>
            </a:r>
            <a:r>
              <a:rPr lang="fr-FR" sz="600" dirty="0" err="1">
                <a:solidFill>
                  <a:srgbClr val="969696"/>
                </a:solidFill>
              </a:rPr>
              <a:t>Research</a:t>
            </a:r>
            <a:r>
              <a:rPr lang="fr-FR" sz="600" dirty="0">
                <a:solidFill>
                  <a:srgbClr val="969696"/>
                </a:solidFill>
              </a:rPr>
              <a:t> &amp; </a:t>
            </a:r>
            <a:r>
              <a:rPr lang="fr-FR" sz="600" dirty="0" err="1">
                <a:solidFill>
                  <a:srgbClr val="969696"/>
                </a:solidFill>
              </a:rPr>
              <a:t>Technology</a:t>
            </a:r>
            <a:r>
              <a:rPr lang="fr-FR" sz="600" dirty="0">
                <a:solidFill>
                  <a:srgbClr val="969696"/>
                </a:solidFill>
              </a:rPr>
              <a:t> France</a:t>
            </a:r>
          </a:p>
          <a:p>
            <a:pPr defTabSz="914400" eaLnBrk="0" hangingPunct="0">
              <a:spcBef>
                <a:spcPct val="20000"/>
              </a:spcBef>
              <a:defRPr/>
            </a:pPr>
            <a:r>
              <a:rPr lang="fr-FR" sz="600" dirty="0" smtClean="0">
                <a:solidFill>
                  <a:srgbClr val="969696"/>
                </a:solidFill>
              </a:rPr>
              <a:t>Template </a:t>
            </a:r>
            <a:r>
              <a:rPr lang="fr-FR" sz="600" dirty="0" err="1" smtClean="0">
                <a:solidFill>
                  <a:srgbClr val="969696"/>
                </a:solidFill>
              </a:rPr>
              <a:t>trtp</a:t>
            </a:r>
            <a:r>
              <a:rPr lang="fr-FR" sz="600" dirty="0" smtClean="0">
                <a:solidFill>
                  <a:srgbClr val="969696"/>
                </a:solidFill>
              </a:rPr>
              <a:t> </a:t>
            </a:r>
            <a:r>
              <a:rPr lang="fr-FR" sz="600" dirty="0">
                <a:solidFill>
                  <a:srgbClr val="969696"/>
                </a:solidFill>
              </a:rPr>
              <a:t>version </a:t>
            </a:r>
            <a:r>
              <a:rPr lang="fr-FR" sz="600" dirty="0" smtClean="0">
                <a:solidFill>
                  <a:srgbClr val="969696"/>
                </a:solidFill>
              </a:rPr>
              <a:t>8,0,3 / </a:t>
            </a:r>
            <a:r>
              <a:rPr lang="fr-FR" sz="600" dirty="0" err="1" smtClean="0">
                <a:solidFill>
                  <a:srgbClr val="969696"/>
                </a:solidFill>
              </a:rPr>
              <a:t>template</a:t>
            </a:r>
            <a:r>
              <a:rPr lang="fr-FR" sz="600" dirty="0" smtClean="0">
                <a:solidFill>
                  <a:srgbClr val="969696"/>
                </a:solidFill>
              </a:rPr>
              <a:t> : 87211168-GRP-EN-004</a:t>
            </a:r>
            <a:endParaRPr lang="fr-FR" sz="700" dirty="0">
              <a:solidFill>
                <a:srgbClr val="606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4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895" r:id="rId17"/>
    <p:sldLayoutId id="2147483912" r:id="rId18"/>
    <p:sldLayoutId id="2147483896" r:id="rId19"/>
  </p:sldLayoutIdLst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2pPr>
      <a:lvl3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3pPr>
      <a:lvl4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4pPr>
      <a:lvl5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5pPr>
      <a:lvl6pPr marL="4572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6pPr>
      <a:lvl7pPr marL="9144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7pPr>
      <a:lvl8pPr marL="13716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8pPr>
      <a:lvl9pPr marL="18288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9pPr>
    </p:titleStyle>
    <p:bodyStyle>
      <a:lvl1pPr marL="269875" indent="-134938" algn="l" defTabSz="342900" rtl="0" eaLnBrk="1" fontAlgn="base" hangingPunct="1"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itchFamily="34" charset="0"/>
        <a:buChar char="▌"/>
        <a:tabLst>
          <a:tab pos="738188" algn="l"/>
        </a:tabLst>
        <a:defRPr lang="fr-FR" b="1" kern="1200" dirty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fontAlgn="base" hangingPunct="1">
        <a:spcBef>
          <a:spcPts val="225"/>
        </a:spcBef>
        <a:spcAft>
          <a:spcPts val="450"/>
        </a:spcAft>
        <a:buSzPct val="100000"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fontAlgn="base" hangingPunct="1">
        <a:spcBef>
          <a:spcPct val="0"/>
        </a:spcBef>
        <a:spcAft>
          <a:spcPts val="150"/>
        </a:spcAft>
        <a:buSzPct val="100000"/>
        <a:buFont typeface="Lucida Grande"/>
        <a:buChar char="-"/>
        <a:defRPr sz="1500" kern="1200">
          <a:solidFill>
            <a:srgbClr val="253746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3"/>
          <p:cNvSpPr>
            <a:spLocks noGrp="1"/>
          </p:cNvSpPr>
          <p:nvPr>
            <p:ph type="ctrTitle"/>
          </p:nvPr>
        </p:nvSpPr>
        <p:spPr>
          <a:xfrm>
            <a:off x="301625" y="1006475"/>
            <a:ext cx="5078897" cy="3190875"/>
          </a:xfrm>
        </p:spPr>
        <p:txBody>
          <a:bodyPr/>
          <a:lstStyle/>
          <a:p>
            <a:r>
              <a:rPr lang="en-US"/>
              <a:t>Expert Competitive Traffic Light Optimization with Evolutionary Algorithms </a:t>
            </a:r>
            <a:r>
              <a:rPr lang="en-GB" altLang="fr-FR" smtClean="0"/>
              <a:t/>
            </a:r>
            <a:br>
              <a:rPr lang="en-GB" altLang="fr-FR" smtClean="0"/>
            </a:br>
            <a:r>
              <a:rPr lang="en-GB" altLang="fr-FR" smtClean="0"/>
              <a:t/>
            </a:r>
            <a:br>
              <a:rPr lang="en-GB" altLang="fr-FR" smtClean="0"/>
            </a:br>
            <a:r>
              <a:rPr lang="en-GB" altLang="fr-FR" sz="2000" smtClean="0"/>
              <a:t>Human Competitive Awards  @ GECCO</a:t>
            </a:r>
            <a:br>
              <a:rPr lang="en-GB" altLang="fr-FR" sz="2000" smtClean="0"/>
            </a:br>
            <a:r>
              <a:rPr lang="en-GB" altLang="fr-FR" sz="2000" smtClean="0"/>
              <a:t>July, 15</a:t>
            </a:r>
            <a:r>
              <a:rPr lang="en-GB" altLang="fr-FR" sz="2000" baseline="30000" smtClean="0"/>
              <a:t>th</a:t>
            </a:r>
            <a:r>
              <a:rPr lang="en-GB" altLang="fr-FR" sz="2000" smtClean="0"/>
              <a:t> 2019, Prague</a:t>
            </a:r>
          </a:p>
        </p:txBody>
      </p:sp>
      <p:sp>
        <p:nvSpPr>
          <p:cNvPr id="18435" name="Sous-titre 4"/>
          <p:cNvSpPr>
            <a:spLocks noGrp="1"/>
          </p:cNvSpPr>
          <p:nvPr>
            <p:ph type="subTitle" idx="1"/>
          </p:nvPr>
        </p:nvSpPr>
        <p:spPr>
          <a:xfrm>
            <a:off x="301625" y="3879533"/>
            <a:ext cx="4918075" cy="52322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/>
              <a:t>Yann SEMET – Thales Research &amp; Technology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 i="1"/>
              <a:t>B. Berthelot,  T. Glais, C. Isbérie, A. Varest</a:t>
            </a:r>
            <a:endParaRPr lang="en-GB" altLang="fr-FR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Criterion H: Transcribed </a:t>
            </a:r>
            <a:r>
              <a:rPr lang="fr-FR" dirty="0" smtClean="0"/>
              <a:t>Expert </a:t>
            </a:r>
            <a:r>
              <a:rPr lang="fr-FR" dirty="0" err="1" smtClean="0"/>
              <a:t>Methodology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Rationale</a:t>
            </a:r>
            <a:r>
              <a:rPr lang="fr-FR" dirty="0" smtClean="0"/>
              <a:t>: </a:t>
            </a:r>
            <a:r>
              <a:rPr lang="fr-FR" dirty="0" err="1" smtClean="0"/>
              <a:t>formalizing</a:t>
            </a:r>
            <a:r>
              <a:rPr lang="fr-FR" dirty="0" smtClean="0"/>
              <a:t>, 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, a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implicit</a:t>
            </a:r>
            <a:r>
              <a:rPr lang="fr-FR" dirty="0" smtClean="0"/>
              <a:t>, intuitive </a:t>
            </a:r>
            <a:r>
              <a:rPr lang="fr-FR" dirty="0" err="1" smtClean="0"/>
              <a:t>albeit</a:t>
            </a:r>
            <a:r>
              <a:rPr lang="fr-FR" dirty="0" smtClean="0"/>
              <a:t> </a:t>
            </a:r>
            <a:r>
              <a:rPr lang="fr-FR" dirty="0" err="1" smtClean="0"/>
              <a:t>experience-based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to </a:t>
            </a:r>
            <a:r>
              <a:rPr lang="fr-FR" dirty="0" err="1" smtClean="0"/>
              <a:t>produce</a:t>
            </a:r>
            <a:r>
              <a:rPr lang="fr-FR" dirty="0" smtClean="0"/>
              <a:t> a </a:t>
            </a:r>
            <a:r>
              <a:rPr lang="fr-FR" dirty="0" err="1" smtClean="0"/>
              <a:t>traceable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endParaRPr lang="fr-FR" dirty="0" smtClean="0"/>
          </a:p>
          <a:p>
            <a:r>
              <a:rPr lang="fr-FR" dirty="0" err="1" smtClean="0"/>
              <a:t>Hypotheses</a:t>
            </a:r>
            <a:r>
              <a:rPr lang="fr-FR" dirty="0" smtClean="0"/>
              <a:t>: </a:t>
            </a:r>
            <a:r>
              <a:rPr lang="fr-FR" dirty="0" err="1" smtClean="0"/>
              <a:t>traffic</a:t>
            </a:r>
            <a:r>
              <a:rPr lang="fr-FR" dirty="0" smtClean="0"/>
              <a:t> conditions </a:t>
            </a:r>
            <a:r>
              <a:rPr lang="fr-FR" dirty="0" err="1" smtClean="0"/>
              <a:t>fixed</a:t>
            </a:r>
            <a:r>
              <a:rPr lang="fr-FR" dirty="0" smtClean="0"/>
              <a:t>, </a:t>
            </a:r>
            <a:r>
              <a:rPr lang="fr-FR" dirty="0" err="1" smtClean="0"/>
              <a:t>fixed</a:t>
            </a:r>
            <a:r>
              <a:rPr lang="fr-FR" dirty="0" smtClean="0"/>
              <a:t> plan structure, </a:t>
            </a:r>
            <a:r>
              <a:rPr lang="fr-FR" dirty="0" err="1" smtClean="0"/>
              <a:t>static</a:t>
            </a:r>
            <a:r>
              <a:rPr lang="fr-FR" dirty="0" smtClean="0"/>
              <a:t> plans,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modify</a:t>
            </a:r>
            <a:r>
              <a:rPr lang="fr-FR" dirty="0" smtClean="0"/>
              <a:t> green phases durations and temporal offsets</a:t>
            </a:r>
          </a:p>
          <a:p>
            <a:r>
              <a:rPr lang="fr-FR" dirty="0" err="1" smtClean="0"/>
              <a:t>Methodology</a:t>
            </a:r>
            <a:r>
              <a:rPr lang="fr-FR" dirty="0" smtClean="0"/>
              <a:t> </a:t>
            </a:r>
            <a:r>
              <a:rPr lang="fr-FR" dirty="0" err="1" smtClean="0"/>
              <a:t>outline</a:t>
            </a:r>
            <a:r>
              <a:rPr lang="fr-FR" dirty="0" smtClean="0"/>
              <a:t> (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details</a:t>
            </a:r>
            <a:r>
              <a:rPr lang="fr-FR" dirty="0" smtClean="0"/>
              <a:t> in the </a:t>
            </a:r>
            <a:r>
              <a:rPr lang="fr-FR" dirty="0" err="1" smtClean="0"/>
              <a:t>paper</a:t>
            </a:r>
            <a:r>
              <a:rPr lang="fr-FR" dirty="0" smtClean="0"/>
              <a:t>):</a:t>
            </a:r>
          </a:p>
          <a:p>
            <a:pPr marL="611188" lvl="1" indent="-342900">
              <a:buFont typeface="+mj-lt"/>
              <a:buAutoNum type="arabicPeriod"/>
            </a:pPr>
            <a:r>
              <a:rPr lang="fr-FR" dirty="0" smtClean="0"/>
              <a:t>Global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(</a:t>
            </a:r>
            <a:r>
              <a:rPr lang="fr-FR" dirty="0" err="1" smtClean="0"/>
              <a:t>flows</a:t>
            </a:r>
            <a:r>
              <a:rPr lang="fr-FR" dirty="0" smtClean="0"/>
              <a:t> vs </a:t>
            </a:r>
            <a:r>
              <a:rPr lang="fr-FR" dirty="0" err="1" smtClean="0"/>
              <a:t>capacities</a:t>
            </a:r>
            <a:r>
              <a:rPr lang="fr-FR" dirty="0" smtClean="0"/>
              <a:t>)</a:t>
            </a:r>
          </a:p>
          <a:p>
            <a:pPr marL="611188" lvl="1" indent="-342900">
              <a:buFont typeface="+mj-lt"/>
              <a:buAutoNum type="arabicPeriod"/>
            </a:pPr>
            <a:r>
              <a:rPr lang="fr-FR" dirty="0" smtClean="0"/>
              <a:t>Cycle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endParaRPr lang="fr-FR" dirty="0" smtClean="0"/>
          </a:p>
          <a:p>
            <a:pPr marL="611188" lvl="1" indent="-342900">
              <a:buFont typeface="+mj-lt"/>
              <a:buAutoNum type="arabicPeriod"/>
            </a:pPr>
            <a:r>
              <a:rPr lang="fr-FR" dirty="0" smtClean="0"/>
              <a:t>Green split </a:t>
            </a:r>
            <a:r>
              <a:rPr lang="fr-FR" dirty="0" err="1" smtClean="0"/>
              <a:t>optimization</a:t>
            </a:r>
            <a:endParaRPr lang="fr-FR" dirty="0" smtClean="0"/>
          </a:p>
          <a:p>
            <a:pPr marL="611188" lvl="1" indent="-342900">
              <a:buFont typeface="+mj-lt"/>
              <a:buAutoNum type="arabicPeriod"/>
            </a:pPr>
            <a:r>
              <a:rPr lang="fr-FR" dirty="0" smtClean="0"/>
              <a:t>Temporal offsets coordination (green </a:t>
            </a:r>
            <a:r>
              <a:rPr lang="fr-FR" dirty="0" err="1" smtClean="0"/>
              <a:t>waves</a:t>
            </a:r>
            <a:r>
              <a:rPr lang="fr-FR" dirty="0" smtClean="0"/>
              <a:t>)</a:t>
            </a:r>
          </a:p>
          <a:p>
            <a:pPr marL="611188" lvl="1" indent="-342900">
              <a:buFont typeface="+mj-lt"/>
              <a:buAutoNum type="arabicPeriod"/>
            </a:pPr>
            <a:r>
              <a:rPr lang="fr-FR" dirty="0" err="1" smtClean="0"/>
              <a:t>Iterate</a:t>
            </a:r>
            <a:r>
              <a:rPr lang="fr-FR" dirty="0" smtClean="0"/>
              <a:t> as </a:t>
            </a:r>
            <a:r>
              <a:rPr lang="fr-FR" dirty="0" err="1" smtClean="0"/>
              <a:t>needed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48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Criterion H: Results </a:t>
            </a:r>
            <a:r>
              <a:rPr lang="fr-FR" dirty="0" smtClean="0"/>
              <a:t>on </a:t>
            </a:r>
            <a:r>
              <a:rPr lang="fr-FR" smtClean="0"/>
              <a:t>the First Test Zone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79" y="966787"/>
            <a:ext cx="4549921" cy="3309965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429601" y="1087265"/>
            <a:ext cx="3827971" cy="2947939"/>
            <a:chOff x="696301" y="919625"/>
            <a:chExt cx="3827971" cy="294793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01" y="1276978"/>
              <a:ext cx="3827971" cy="259058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96301" y="919625"/>
              <a:ext cx="38279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Expert </a:t>
              </a:r>
              <a:r>
                <a:rPr lang="fr-FR" sz="1600" b="1" dirty="0" err="1" smtClean="0"/>
                <a:t>optimization</a:t>
              </a:r>
              <a:r>
                <a:rPr lang="fr-FR" sz="1600" b="1" dirty="0" smtClean="0"/>
                <a:t> log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824079" y="1423927"/>
            <a:ext cx="1016624" cy="492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EA: 23.9%</a:t>
            </a:r>
          </a:p>
          <a:p>
            <a:pPr algn="ctr"/>
            <a:r>
              <a:rPr lang="fr-FR" sz="1200" i="1" dirty="0" smtClean="0"/>
              <a:t>37 </a:t>
            </a:r>
            <a:r>
              <a:rPr lang="fr-FR" sz="1200" i="1" dirty="0" err="1" smtClean="0"/>
              <a:t>mins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480144" y="2661311"/>
            <a:ext cx="14606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Experts:13.68%</a:t>
            </a:r>
          </a:p>
          <a:p>
            <a:pPr algn="ctr"/>
            <a:r>
              <a:rPr lang="fr-FR" sz="1200" i="1" dirty="0" smtClean="0"/>
              <a:t>2 </a:t>
            </a:r>
            <a:r>
              <a:rPr lang="fr-FR" sz="1200" i="1" dirty="0" err="1" smtClean="0"/>
              <a:t>hours</a:t>
            </a:r>
            <a:endParaRPr lang="fr-FR" sz="1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283452" y="3190822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Crossing</a:t>
            </a:r>
            <a:r>
              <a:rPr lang="fr-FR" sz="1200" i="1" dirty="0" smtClean="0"/>
              <a:t> point : 2 minutes</a:t>
            </a:r>
          </a:p>
        </p:txBody>
      </p:sp>
      <p:cxnSp>
        <p:nvCxnSpPr>
          <p:cNvPr id="12" name="Connecteur droit 11"/>
          <p:cNvCxnSpPr>
            <a:stCxn id="10" idx="1"/>
          </p:cNvCxnSpPr>
          <p:nvPr/>
        </p:nvCxnSpPr>
        <p:spPr>
          <a:xfrm flipH="1" flipV="1">
            <a:off x="5006340" y="2661311"/>
            <a:ext cx="277112" cy="668011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6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Criterion H: Experts vs </a:t>
            </a:r>
            <a:r>
              <a:rPr lang="fr-FR" smtClean="0"/>
              <a:t>Algorithms </a:t>
            </a:r>
            <a:r>
              <a:rPr lang="fr-FR"/>
              <a:t>on the </a:t>
            </a:r>
            <a:r>
              <a:rPr lang="fr-FR" smtClean="0"/>
              <a:t>Large Test Zone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2" y="1164168"/>
            <a:ext cx="4638460" cy="3050644"/>
          </a:xfr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" y="1240210"/>
            <a:ext cx="3931595" cy="29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5280" y="917988"/>
            <a:ext cx="382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Expert </a:t>
            </a:r>
            <a:r>
              <a:rPr lang="fr-FR" sz="1600" b="1" dirty="0" err="1" smtClean="0"/>
              <a:t>optimization</a:t>
            </a:r>
            <a:r>
              <a:rPr lang="fr-FR" sz="1600" b="1" dirty="0" smtClean="0"/>
              <a:t> log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23186" y="1473636"/>
            <a:ext cx="1117614" cy="4924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EA: 35.06%</a:t>
            </a:r>
          </a:p>
          <a:p>
            <a:pPr algn="ctr"/>
            <a:r>
              <a:rPr lang="fr-FR" sz="1200" i="1" dirty="0" smtClean="0"/>
              <a:t>1h42 </a:t>
            </a:r>
            <a:r>
              <a:rPr lang="fr-FR" sz="1200" i="1" dirty="0" err="1" smtClean="0"/>
              <a:t>mins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660177" y="2767991"/>
            <a:ext cx="1359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Experts:7.02%</a:t>
            </a:r>
          </a:p>
          <a:p>
            <a:pPr algn="ctr"/>
            <a:r>
              <a:rPr lang="fr-FR" sz="1200" i="1" dirty="0" smtClean="0"/>
              <a:t>3h45</a:t>
            </a:r>
            <a:endParaRPr lang="fr-FR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416759" y="3281027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Crossing</a:t>
            </a:r>
            <a:r>
              <a:rPr lang="fr-FR" sz="1200" i="1" dirty="0" smtClean="0"/>
              <a:t> point : 6 minutes</a:t>
            </a:r>
          </a:p>
        </p:txBody>
      </p:sp>
      <p:cxnSp>
        <p:nvCxnSpPr>
          <p:cNvPr id="10" name="Connecteur droit 9"/>
          <p:cNvCxnSpPr>
            <a:stCxn id="9" idx="1"/>
          </p:cNvCxnSpPr>
          <p:nvPr/>
        </p:nvCxnSpPr>
        <p:spPr>
          <a:xfrm flipH="1" flipV="1">
            <a:off x="4937760" y="3153754"/>
            <a:ext cx="478999" cy="26577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6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« Best » Statement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137" y="613994"/>
            <a:ext cx="7154863" cy="3933825"/>
          </a:xfrm>
        </p:spPr>
        <p:txBody>
          <a:bodyPr/>
          <a:lstStyle/>
          <a:p>
            <a:r>
              <a:rPr lang="fr-FR" sz="1400" smtClean="0"/>
              <a:t>Significant societal problem for both health and cost, billions of dollars at stake (Inrix Global Traffic Scorecard Study, 2018)</a:t>
            </a:r>
          </a:p>
          <a:p>
            <a:r>
              <a:rPr lang="fr-FR" sz="1400" smtClean="0"/>
              <a:t>Difficult problem (highly unstable, numerous subtle combinatorial dependencies, treacherous search landscape)</a:t>
            </a:r>
          </a:p>
          <a:p>
            <a:r>
              <a:rPr lang="fr-FR" sz="1400" smtClean="0"/>
              <a:t>Comprehensive approach (calibration particularly)</a:t>
            </a:r>
          </a:p>
          <a:p>
            <a:r>
              <a:rPr lang="fr-FR" sz="1400" smtClean="0"/>
              <a:t>Several flavors of human-competitive results:</a:t>
            </a:r>
          </a:p>
          <a:p>
            <a:pPr lvl="1"/>
            <a:r>
              <a:rPr lang="fr-FR" sz="1200"/>
              <a:t>Optimized Traffic identification vs. Expert Heuristics</a:t>
            </a:r>
          </a:p>
          <a:p>
            <a:pPr lvl="1"/>
            <a:r>
              <a:rPr lang="fr-FR" sz="1200" smtClean="0"/>
              <a:t>Optimized Static Plans vs. Existing Baseline Plans</a:t>
            </a:r>
          </a:p>
          <a:p>
            <a:pPr lvl="1"/>
            <a:r>
              <a:rPr lang="fr-FR" sz="1200" smtClean="0"/>
              <a:t>Optimized Adaptive Plans vs. Expert Set Adaptive Plans</a:t>
            </a:r>
          </a:p>
          <a:p>
            <a:r>
              <a:rPr lang="fr-FR" sz="1400" smtClean="0"/>
              <a:t>Competition with actual experts in the exact same conditions:</a:t>
            </a:r>
          </a:p>
          <a:p>
            <a:pPr lvl="1"/>
            <a:r>
              <a:rPr lang="fr-FR" sz="1200" smtClean="0"/>
              <a:t>Traced methodology &amp; its application logs</a:t>
            </a:r>
          </a:p>
          <a:p>
            <a:pPr lvl="1"/>
            <a:r>
              <a:rPr lang="fr-FR" sz="1200" smtClean="0"/>
              <a:t>Published in the traffic science community</a:t>
            </a:r>
          </a:p>
          <a:p>
            <a:pPr lvl="1"/>
            <a:r>
              <a:rPr lang="fr-FR" sz="1200" b="1" smtClean="0">
                <a:solidFill>
                  <a:srgbClr val="FF0000"/>
                </a:solidFill>
              </a:rPr>
              <a:t>Actual experts agreed to testify that on a real-world case, they are largely outperformed by the Evolutionary Algorithm in both speed (x30) and final solution quality (x5)!</a:t>
            </a:r>
            <a:endParaRPr lang="fr-FR" sz="1200" b="1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40" y="2348063"/>
            <a:ext cx="1804285" cy="24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Context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388" y="3696101"/>
            <a:ext cx="8761412" cy="934637"/>
          </a:xfrm>
        </p:spPr>
        <p:txBody>
          <a:bodyPr/>
          <a:lstStyle/>
          <a:p>
            <a:r>
              <a:rPr lang="fr-FR" sz="1600"/>
              <a:t>Cost of congestion in the US alone in 2017: 305 billion dollars</a:t>
            </a:r>
            <a:r>
              <a:rPr lang="fr-FR" sz="1600" smtClean="0"/>
              <a:t>! (source INRIX, 2018)</a:t>
            </a:r>
            <a:endParaRPr lang="fr-FR" sz="1600"/>
          </a:p>
          <a:p>
            <a:r>
              <a:rPr lang="fr-FR" sz="1600"/>
              <a:t>Vehicle related pollution causes respiratory conditions, cancer, birth defects, clinical depression </a:t>
            </a:r>
          </a:p>
          <a:p>
            <a:endParaRPr lang="fr-FR" sz="1600"/>
          </a:p>
        </p:txBody>
      </p:sp>
      <p:sp>
        <p:nvSpPr>
          <p:cNvPr id="4" name="AutoShape 2" descr="1. Sao Paulo, Brazil: [November 2013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4" y="652714"/>
            <a:ext cx="3891012" cy="29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Context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7" y="696914"/>
            <a:ext cx="8877985" cy="1565024"/>
          </a:xfrm>
        </p:spPr>
        <p:txBody>
          <a:bodyPr/>
          <a:lstStyle/>
          <a:p>
            <a:r>
              <a:rPr lang="fr-FR" sz="1400" smtClean="0"/>
              <a:t>Traffic studies are extremely time consuming &amp; expensive, agility &amp; sustainability needed</a:t>
            </a:r>
          </a:p>
          <a:p>
            <a:r>
              <a:rPr lang="fr-FR" sz="1400" smtClean="0"/>
              <a:t>A Thales </a:t>
            </a:r>
            <a:r>
              <a:rPr lang="fr-FR" sz="1400"/>
              <a:t>b</a:t>
            </a:r>
            <a:r>
              <a:rPr lang="fr-FR" sz="1400" smtClean="0"/>
              <a:t>usiness </a:t>
            </a:r>
            <a:r>
              <a:rPr lang="fr-FR" sz="1400"/>
              <a:t>u</a:t>
            </a:r>
            <a:r>
              <a:rPr lang="fr-FR" sz="1400" smtClean="0"/>
              <a:t>nit sells monitoring &amp; control system for urban traffic</a:t>
            </a:r>
          </a:p>
          <a:p>
            <a:r>
              <a:rPr lang="fr-FR" sz="1400" smtClean="0"/>
              <a:t>They can act on traffic and have experts but these </a:t>
            </a:r>
            <a:r>
              <a:rPr lang="fr-FR" sz="1400" u="sng" smtClean="0"/>
              <a:t>experts need help</a:t>
            </a:r>
            <a:r>
              <a:rPr lang="fr-FR" sz="1400" smtClean="0"/>
              <a:t>: too many parameters, too many objectives, too many difficult decisions</a:t>
            </a:r>
          </a:p>
          <a:p>
            <a:endParaRPr lang="fr-FR" sz="140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387" y="2208161"/>
            <a:ext cx="5904715" cy="2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134938" algn="l" defTabSz="342900" rtl="0" eaLnBrk="1" fontAlgn="base" hangingPunct="1"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itchFamily="34" charset="0"/>
              <a:buChar char="▌"/>
              <a:tabLst>
                <a:tab pos="738188" algn="l"/>
              </a:tabLst>
              <a:defRPr lang="fr-FR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fontAlgn="base" hangingPunct="1">
              <a:spcBef>
                <a:spcPts val="225"/>
              </a:spcBef>
              <a:spcAft>
                <a:spcPts val="450"/>
              </a:spcAft>
              <a:buSzPct val="100000"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fontAlgn="base" hangingPunct="1">
              <a:spcBef>
                <a:spcPct val="0"/>
              </a:spcBef>
              <a:spcAft>
                <a:spcPts val="150"/>
              </a:spcAft>
              <a:buSzPct val="100000"/>
              <a:buFont typeface="Lucida Grande"/>
              <a:buChar char="-"/>
              <a:defRPr sz="1500" kern="1200">
                <a:solidFill>
                  <a:srgbClr val="25374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Our answer: multi-objective evolutionary computation + calibrated microscopic simulation (SUMO)</a:t>
            </a:r>
          </a:p>
          <a:p>
            <a:r>
              <a:rPr lang="en-US" sz="1200" smtClean="0"/>
              <a:t>Optimizes traffic lights on demand, on the fly reducing:</a:t>
            </a:r>
          </a:p>
          <a:p>
            <a:pPr lvl="1"/>
            <a:r>
              <a:rPr lang="en-US" sz="1100" smtClean="0"/>
              <a:t>Traffic jams (waiting time, # of processed vehicles, timeloss, etc.)</a:t>
            </a:r>
          </a:p>
          <a:p>
            <a:pPr lvl="1"/>
            <a:r>
              <a:rPr lang="en-US" sz="1100" smtClean="0"/>
              <a:t>Pollutant emissions: CO, CO2, NOx, HC, PMx</a:t>
            </a:r>
          </a:p>
          <a:p>
            <a:pPr lvl="1"/>
            <a:r>
              <a:rPr lang="en-US" sz="1100" smtClean="0"/>
              <a:t>Noise</a:t>
            </a:r>
          </a:p>
          <a:p>
            <a:pPr lvl="1"/>
            <a:r>
              <a:rPr lang="en-US" sz="1100" smtClean="0"/>
              <a:t>Fuel Consumption </a:t>
            </a:r>
          </a:p>
          <a:p>
            <a:r>
              <a:rPr lang="en-US" sz="1200" smtClean="0"/>
              <a:t>Human-Competitive Baseline: existing, human engineered, traffic light plans</a:t>
            </a:r>
          </a:p>
          <a:p>
            <a:endParaRPr lang="en-US" sz="1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20" y="2102800"/>
            <a:ext cx="2220862" cy="24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4024864" y="2036125"/>
            <a:ext cx="1145406" cy="0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7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266700" y="561975"/>
            <a:ext cx="8674100" cy="4068763"/>
          </a:xfrm>
        </p:spPr>
        <p:txBody>
          <a:bodyPr/>
          <a:lstStyle/>
          <a:p>
            <a:r>
              <a:rPr lang="en-GB" altLang="fr-FR" sz="1600" smtClean="0"/>
              <a:t>2 Patents in progress, both on ways to automatically produce traffic data objects of interest with supporting human-competitive experimental evidence:</a:t>
            </a:r>
          </a:p>
          <a:p>
            <a:pPr lvl="1"/>
            <a:r>
              <a:rPr lang="en-US" sz="1100" u="sng"/>
              <a:t>Title</a:t>
            </a:r>
            <a:r>
              <a:rPr lang="en-US" sz="1100"/>
              <a:t>: Decision Tree Optimization for Urban Traffic </a:t>
            </a:r>
            <a:r>
              <a:rPr lang="en-US" sz="1100" smtClean="0"/>
              <a:t>Regulation, </a:t>
            </a:r>
            <a:r>
              <a:rPr lang="en-US" sz="1100" u="sng" smtClean="0"/>
              <a:t>Targeted </a:t>
            </a:r>
            <a:r>
              <a:rPr lang="en-US" sz="1100" u="sng"/>
              <a:t>Countries</a:t>
            </a:r>
            <a:r>
              <a:rPr lang="en-US" sz="1100"/>
              <a:t>: France </a:t>
            </a:r>
            <a:r>
              <a:rPr lang="en-US" sz="1100" smtClean="0"/>
              <a:t>&amp; the </a:t>
            </a:r>
            <a:r>
              <a:rPr lang="en-US" sz="1100"/>
              <a:t>rest of Europe</a:t>
            </a:r>
          </a:p>
          <a:p>
            <a:pPr marL="268288" lvl="1" indent="0">
              <a:buNone/>
            </a:pPr>
            <a:r>
              <a:rPr lang="en-US" sz="1100" smtClean="0"/>
              <a:t>		</a:t>
            </a:r>
            <a:r>
              <a:rPr lang="en-US" sz="1100" u="sng" smtClean="0"/>
              <a:t>Status</a:t>
            </a:r>
            <a:r>
              <a:rPr lang="en-US" sz="1100"/>
              <a:t>: Validated by internal Thales Intellectual Property Protection jury, French patent office filing targeted for </a:t>
            </a:r>
            <a:r>
              <a:rPr lang="en-US" sz="1100" smtClean="0"/>
              <a:t>			summer 2019</a:t>
            </a:r>
            <a:endParaRPr lang="en-US" sz="1100"/>
          </a:p>
          <a:p>
            <a:pPr lvl="1"/>
            <a:r>
              <a:rPr lang="en-US" sz="1100" u="sng"/>
              <a:t>Title</a:t>
            </a:r>
            <a:r>
              <a:rPr lang="en-US" sz="1100"/>
              <a:t>: Algorithmic Processing Chain for Urban Traffic Macro-Regulation</a:t>
            </a:r>
            <a:r>
              <a:rPr lang="en-US" sz="1100" smtClean="0"/>
              <a:t>, </a:t>
            </a:r>
            <a:r>
              <a:rPr lang="en-US" sz="1100" u="sng"/>
              <a:t>Targeted Countries</a:t>
            </a:r>
            <a:r>
              <a:rPr lang="en-US" sz="1100"/>
              <a:t>: France &amp; </a:t>
            </a:r>
            <a:r>
              <a:rPr lang="en-US" sz="1100" smtClean="0"/>
              <a:t>the </a:t>
            </a:r>
            <a:r>
              <a:rPr lang="en-US" sz="1100"/>
              <a:t>rest of Europe</a:t>
            </a:r>
          </a:p>
          <a:p>
            <a:pPr marL="268288" lvl="1" indent="0">
              <a:buNone/>
            </a:pPr>
            <a:r>
              <a:rPr lang="en-US" sz="1100" smtClean="0"/>
              <a:t>		</a:t>
            </a:r>
            <a:r>
              <a:rPr lang="en-US" sz="1100" u="sng" smtClean="0"/>
              <a:t>Status</a:t>
            </a:r>
            <a:r>
              <a:rPr lang="en-US" sz="1100"/>
              <a:t>: Validated by internal Thales Intellectual Property Protection jury, French patent office filing targeted for </a:t>
            </a:r>
            <a:r>
              <a:rPr lang="en-US" sz="1100" smtClean="0"/>
              <a:t>			summer </a:t>
            </a:r>
            <a:r>
              <a:rPr lang="en-US" sz="1100"/>
              <a:t>2019</a:t>
            </a:r>
            <a:endParaRPr lang="en-GB" altLang="fr-FR" sz="1100" smtClean="0"/>
          </a:p>
          <a:p>
            <a:r>
              <a:rPr lang="en-GB" altLang="fr-FR" sz="1600" smtClean="0"/>
              <a:t>Our reference paper was published in  the Traffic Science community</a:t>
            </a:r>
          </a:p>
          <a:p>
            <a:pPr lvl="1"/>
            <a:r>
              <a:rPr lang="en-GB" altLang="fr-FR" sz="1200" smtClean="0"/>
              <a:t>VEHITS: double blind peer-reviewed International Conference on Vehicle Technology and Intelligent Traffic Systems, Heraklion, Greece, May 3-5 2019, no direct link to Artificial Intelligence or Optimization</a:t>
            </a:r>
          </a:p>
          <a:p>
            <a:pPr lvl="1"/>
            <a:r>
              <a:rPr lang="en-GB" altLang="fr-FR" sz="1200" smtClean="0"/>
              <a:t>Our contribution is unique in the state-of-the art: no other study is both as efficient and comprehensive (real-world data + classification + rigorous calibration + multi-objective + statistical validation + adaptive traffic lights) and none offers direct, fully documented, same conditions expert vs. algorithm comparison</a:t>
            </a:r>
          </a:p>
          <a:p>
            <a:pPr lvl="1"/>
            <a:r>
              <a:rPr lang="en-GB" altLang="fr-FR" sz="1200"/>
              <a:t>Short-listed for inclusion, as a 25 pages extended version in a Springer book due summer 2019</a:t>
            </a:r>
          </a:p>
          <a:p>
            <a:pPr lvl="1"/>
            <a:r>
              <a:rPr lang="en-GB" altLang="fr-FR" sz="1200" smtClean="0"/>
              <a:t>What they are interested in is the result and its traits, not the producing algorithm</a:t>
            </a:r>
          </a:p>
        </p:txBody>
      </p:sp>
      <p:sp>
        <p:nvSpPr>
          <p:cNvPr id="1946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Human-Competitive Criteria A&amp;D: Patentability and Publishability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561975"/>
          </a:xfrm>
        </p:spPr>
        <p:txBody>
          <a:bodyPr/>
          <a:lstStyle/>
          <a:p>
            <a:r>
              <a:rPr lang="fr-FR" smtClean="0"/>
              <a:t>Criteria A&amp;D: </a:t>
            </a:r>
            <a:r>
              <a:rPr lang="fr-FR"/>
              <a:t>Reverse </a:t>
            </a:r>
            <a:r>
              <a:rPr lang="fr-FR" smtClean="0"/>
              <a:t>Engineering on the Result Yields Valuable </a:t>
            </a:r>
            <a:r>
              <a:rPr lang="fr-FR" dirty="0" smtClean="0"/>
              <a:t>Insight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696913"/>
            <a:ext cx="4926012" cy="3933825"/>
          </a:xfrm>
        </p:spPr>
        <p:txBody>
          <a:bodyPr/>
          <a:lstStyle/>
          <a:p>
            <a:r>
              <a:rPr lang="fr-FR" sz="1600" dirty="0" smtClean="0"/>
              <a:t>An </a:t>
            </a:r>
            <a:r>
              <a:rPr lang="fr-FR" sz="1600" dirty="0" err="1" smtClean="0"/>
              <a:t>interesting</a:t>
            </a:r>
            <a:r>
              <a:rPr lang="fr-FR" sz="1600" dirty="0" smtClean="0"/>
              <a:t> </a:t>
            </a:r>
            <a:r>
              <a:rPr lang="fr-FR" sz="1600" dirty="0" err="1" smtClean="0"/>
              <a:t>byproduct</a:t>
            </a:r>
            <a:r>
              <a:rPr lang="fr-FR" sz="1600" dirty="0" smtClean="0"/>
              <a:t> of </a:t>
            </a:r>
            <a:r>
              <a:rPr lang="fr-FR" sz="1600" dirty="0" err="1" smtClean="0"/>
              <a:t>optimization</a:t>
            </a:r>
            <a:r>
              <a:rPr lang="fr-FR" sz="1600" dirty="0" smtClean="0"/>
              <a:t>: </a:t>
            </a:r>
            <a:r>
              <a:rPr lang="fr-FR" sz="1600" dirty="0" err="1" smtClean="0"/>
              <a:t>analyzing</a:t>
            </a:r>
            <a:r>
              <a:rPr lang="fr-FR" sz="1600" dirty="0" smtClean="0"/>
              <a:t> building blocks of good solutions</a:t>
            </a:r>
          </a:p>
          <a:p>
            <a:r>
              <a:rPr lang="fr-FR" sz="1600" dirty="0" smtClean="0"/>
              <a:t>1 </a:t>
            </a:r>
            <a:r>
              <a:rPr lang="fr-FR" sz="1600" dirty="0" err="1" smtClean="0"/>
              <a:t>example</a:t>
            </a:r>
            <a:r>
              <a:rPr lang="fr-FR" sz="1600" dirty="0" smtClean="0"/>
              <a:t> ([N/S TL E/W]):</a:t>
            </a:r>
          </a:p>
          <a:p>
            <a:pPr lvl="1"/>
            <a:r>
              <a:rPr lang="fr-FR" sz="1400" dirty="0" smtClean="0"/>
              <a:t>Initial plan: [29 12 21]</a:t>
            </a:r>
          </a:p>
          <a:p>
            <a:pPr lvl="1"/>
            <a:r>
              <a:rPr lang="fr-FR" sz="1400" dirty="0" err="1" smtClean="0"/>
              <a:t>Optimized</a:t>
            </a:r>
            <a:r>
              <a:rPr lang="fr-FR" sz="1400" dirty="0" smtClean="0"/>
              <a:t> plan : [20 5 20]</a:t>
            </a:r>
          </a:p>
          <a:p>
            <a:r>
              <a:rPr lang="fr-FR" sz="1600" dirty="0" smtClean="0"/>
              <a:t>Observations: phases 1 and 2 are </a:t>
            </a:r>
            <a:r>
              <a:rPr lang="fr-FR" sz="1600" dirty="0" err="1" smtClean="0"/>
              <a:t>under</a:t>
            </a:r>
            <a:r>
              <a:rPr lang="fr-FR" sz="1600" dirty="0" smtClean="0"/>
              <a:t> </a:t>
            </a:r>
            <a:r>
              <a:rPr lang="fr-FR" sz="1600" dirty="0" err="1" smtClean="0"/>
              <a:t>capacity</a:t>
            </a:r>
            <a:r>
              <a:rPr lang="fr-FR" sz="1600" dirty="0" smtClean="0"/>
              <a:t>, phase 3 </a:t>
            </a:r>
            <a:r>
              <a:rPr lang="fr-FR" sz="1600" dirty="0" err="1" smtClean="0"/>
              <a:t>is</a:t>
            </a:r>
            <a:r>
              <a:rPr lang="fr-FR" sz="1600" dirty="0" smtClean="0"/>
              <a:t> over </a:t>
            </a:r>
            <a:r>
              <a:rPr lang="fr-FR" sz="1600" dirty="0" err="1" smtClean="0"/>
              <a:t>capacity</a:t>
            </a:r>
            <a:endParaRPr lang="fr-FR" sz="1600" dirty="0" smtClean="0"/>
          </a:p>
          <a:p>
            <a:r>
              <a:rPr lang="fr-FR" sz="1600" dirty="0" smtClean="0"/>
              <a:t>1 key </a:t>
            </a:r>
            <a:r>
              <a:rPr lang="fr-FR" sz="1600" dirty="0" err="1" smtClean="0"/>
              <a:t>lesson</a:t>
            </a:r>
            <a:r>
              <a:rPr lang="fr-FR" sz="1600" dirty="0" smtClean="0"/>
              <a:t>:</a:t>
            </a:r>
          </a:p>
          <a:p>
            <a:pPr lvl="1"/>
            <a:r>
              <a:rPr lang="fr-FR" sz="1400" dirty="0" smtClean="0"/>
              <a:t>Green time </a:t>
            </a:r>
            <a:r>
              <a:rPr lang="fr-FR" sz="1400" dirty="0" err="1" smtClean="0"/>
              <a:t>loss</a:t>
            </a:r>
            <a:r>
              <a:rPr lang="fr-FR" sz="1400" dirty="0" smtClean="0"/>
              <a:t> </a:t>
            </a:r>
            <a:r>
              <a:rPr lang="fr-FR" sz="1400" dirty="0" err="1" smtClean="0"/>
              <a:t>reduction</a:t>
            </a:r>
            <a:r>
              <a:rPr lang="fr-FR" sz="1400" dirty="0" smtClean="0"/>
              <a:t> (on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capacity</a:t>
            </a:r>
            <a:r>
              <a:rPr lang="fr-FR" sz="1400" dirty="0" smtClean="0"/>
              <a:t> phases)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primarily</a:t>
            </a:r>
            <a:r>
              <a:rPr lang="fr-FR" sz="1400" dirty="0" smtClean="0"/>
              <a:t> important, more </a:t>
            </a:r>
            <a:r>
              <a:rPr lang="fr-FR" sz="1400" dirty="0" err="1" smtClean="0"/>
              <a:t>so</a:t>
            </a:r>
            <a:r>
              <a:rPr lang="fr-FR" sz="1400" dirty="0" smtClean="0"/>
              <a:t> </a:t>
            </a:r>
            <a:r>
              <a:rPr lang="fr-FR" sz="1400" dirty="0" err="1" smtClean="0"/>
              <a:t>than</a:t>
            </a:r>
            <a:r>
              <a:rPr lang="fr-FR" sz="1400" dirty="0" smtClean="0"/>
              <a:t> green time </a:t>
            </a:r>
            <a:r>
              <a:rPr lang="fr-FR" sz="1400" dirty="0" err="1" smtClean="0"/>
              <a:t>reinforcement</a:t>
            </a:r>
            <a:r>
              <a:rPr lang="fr-FR" sz="1400" dirty="0" smtClean="0"/>
              <a:t> (on over </a:t>
            </a:r>
            <a:r>
              <a:rPr lang="fr-FR" sz="1400" dirty="0" err="1" smtClean="0"/>
              <a:t>capacity</a:t>
            </a:r>
            <a:r>
              <a:rPr lang="fr-FR" sz="1400" dirty="0" smtClean="0"/>
              <a:t> </a:t>
            </a:r>
            <a:r>
              <a:rPr lang="fr-FR" sz="1400" smtClean="0"/>
              <a:t>phases)</a:t>
            </a:r>
          </a:p>
          <a:p>
            <a:r>
              <a:rPr lang="fr-FR" sz="1600" smtClean="0">
                <a:solidFill>
                  <a:srgbClr val="FF0000"/>
                </a:solidFill>
              </a:rPr>
              <a:t>Improves expert methodology!</a:t>
            </a:r>
            <a:endParaRPr lang="fr-FR" sz="1600" dirty="0" smtClean="0">
              <a:solidFill>
                <a:srgbClr val="FF0000"/>
              </a:solidFill>
            </a:endParaRPr>
          </a:p>
          <a:p>
            <a:pPr lvl="1"/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09" y="1072900"/>
            <a:ext cx="3163562" cy="31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266700" y="696913"/>
            <a:ext cx="8674100" cy="3933825"/>
          </a:xfrm>
        </p:spPr>
        <p:txBody>
          <a:bodyPr/>
          <a:lstStyle/>
          <a:p>
            <a:r>
              <a:rPr lang="en-GB" altLang="fr-FR" sz="1400" smtClean="0"/>
              <a:t>Notorious urban planning problem, has been defeating decision-makers for decades</a:t>
            </a:r>
          </a:p>
          <a:p>
            <a:r>
              <a:rPr lang="en-GB" altLang="fr-FR" sz="1400" smtClean="0"/>
              <a:t>Traffic Science is an academic field of its own with dedicated laboratories, conferences and journals, there’s even a dedicated Traffic Signal Practitioners Symposium (Sept 2019, Nottingham, UK)</a:t>
            </a:r>
          </a:p>
          <a:p>
            <a:r>
              <a:rPr lang="en-GB" altLang="fr-FR" sz="1400" smtClean="0"/>
              <a:t>Traffic studies are extremely costly (highly qualified staff needed for long durations)</a:t>
            </a:r>
          </a:p>
          <a:p>
            <a:r>
              <a:rPr lang="en-GB" altLang="fr-FR" sz="1400" smtClean="0"/>
              <a:t>Evolving context and varying requirements</a:t>
            </a:r>
          </a:p>
          <a:p>
            <a:r>
              <a:rPr lang="en-GB" altLang="fr-FR" sz="1400" smtClean="0"/>
              <a:t>(Very) strong underlying mathematical difficulty, maddening for the expert in charge:</a:t>
            </a:r>
          </a:p>
          <a:p>
            <a:pPr lvl="1"/>
            <a:r>
              <a:rPr lang="en-GB" altLang="fr-FR" sz="1200" smtClean="0"/>
              <a:t>Highly Multi-Modal</a:t>
            </a:r>
          </a:p>
          <a:p>
            <a:pPr lvl="1"/>
            <a:r>
              <a:rPr lang="en-GB" altLang="fr-FR" sz="1200" smtClean="0"/>
              <a:t>Chaotic</a:t>
            </a:r>
          </a:p>
          <a:p>
            <a:pPr lvl="1"/>
            <a:r>
              <a:rPr lang="en-GB" altLang="fr-FR" sz="1200" smtClean="0"/>
              <a:t>Epistatic</a:t>
            </a:r>
          </a:p>
          <a:p>
            <a:pPr lvl="1"/>
            <a:r>
              <a:rPr lang="en-GB" altLang="fr-FR" sz="1200" smtClean="0"/>
              <a:t>Highly non-separable</a:t>
            </a:r>
          </a:p>
          <a:p>
            <a:r>
              <a:rPr lang="en-GB" altLang="fr-FR" sz="1400" smtClean="0"/>
              <a:t>Our systems successfully solves the problem and produces, on a carefully calibrated basis, statistically validated gains ranging from 15 to 35</a:t>
            </a:r>
            <a:r>
              <a:rPr lang="en-GB" altLang="fr-FR" sz="1400"/>
              <a:t>% on static </a:t>
            </a:r>
            <a:r>
              <a:rPr lang="en-GB" altLang="fr-FR" sz="1400" smtClean="0"/>
              <a:t>plans in </a:t>
            </a:r>
            <a:r>
              <a:rPr lang="en-GB" altLang="fr-FR" sz="1400"/>
              <a:t>all objectives with respect to the human engineered baseline and up to 56% on adaptive plans</a:t>
            </a:r>
            <a:endParaRPr lang="en-GB" altLang="fr-FR" sz="1400" smtClean="0"/>
          </a:p>
          <a:p>
            <a:pPr lvl="1"/>
            <a:endParaRPr lang="en-GB" altLang="fr-FR" sz="1100" smtClean="0"/>
          </a:p>
          <a:p>
            <a:pPr lvl="1"/>
            <a:endParaRPr lang="en-GB" altLang="fr-FR" sz="1200" smtClean="0"/>
          </a:p>
        </p:txBody>
      </p:sp>
      <p:sp>
        <p:nvSpPr>
          <p:cNvPr id="1946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Criterion G: Undisputable Difficulty</a:t>
            </a:r>
          </a:p>
        </p:txBody>
      </p:sp>
    </p:spTree>
    <p:extLst>
      <p:ext uri="{BB962C8B-B14F-4D97-AF65-F5344CB8AC3E}">
        <p14:creationId xmlns:p14="http://schemas.microsoft.com/office/powerpoint/2010/main" val="40299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Criterion H: Genetic Algorithms </a:t>
            </a:r>
            <a:r>
              <a:rPr lang="fr-FR" dirty="0" smtClean="0"/>
              <a:t>versus Experts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27" y="2023352"/>
            <a:ext cx="2839887" cy="27095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88" y="696913"/>
            <a:ext cx="3709482" cy="2589168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388" y="696913"/>
            <a:ext cx="3374450" cy="3933825"/>
          </a:xfrm>
        </p:spPr>
        <p:txBody>
          <a:bodyPr/>
          <a:lstStyle/>
          <a:p>
            <a:r>
              <a:rPr lang="en-US" dirty="0" smtClean="0"/>
              <a:t>Growing trend in AI: opposing experts and algorithms in fair, realistic conditions</a:t>
            </a:r>
          </a:p>
          <a:p>
            <a:r>
              <a:rPr lang="fr-FR" dirty="0" err="1" smtClean="0"/>
              <a:t>Strong</a:t>
            </a:r>
            <a:r>
              <a:rPr lang="fr-FR" dirty="0" smtClean="0"/>
              <a:t> media impact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powerful</a:t>
            </a:r>
            <a:r>
              <a:rPr lang="fr-FR" dirty="0" smtClean="0"/>
              <a:t> and </a:t>
            </a:r>
            <a:r>
              <a:rPr lang="fr-FR" dirty="0" err="1" smtClean="0"/>
              <a:t>convincing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prove</a:t>
            </a:r>
            <a:r>
              <a:rPr lang="fr-FR" dirty="0" smtClean="0"/>
              <a:t> </a:t>
            </a:r>
            <a:r>
              <a:rPr lang="fr-FR" u="sng" dirty="0" smtClean="0"/>
              <a:t>value</a:t>
            </a:r>
            <a:r>
              <a:rPr lang="fr-FR" dirty="0" smtClean="0"/>
              <a:t> and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u="sng" dirty="0" smtClean="0"/>
              <a:t>trust</a:t>
            </a:r>
          </a:p>
          <a:p>
            <a:r>
              <a:rPr lang="fr-FR" dirty="0" smtClean="0"/>
              <a:t>Our </a:t>
            </a:r>
            <a:r>
              <a:rPr lang="fr-FR" dirty="0" err="1" smtClean="0"/>
              <a:t>rationale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power to the Intelligent Traffic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8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Criterion H: Experimental </a:t>
            </a:r>
            <a:r>
              <a:rPr lang="fr-FR" dirty="0" smtClean="0"/>
              <a:t>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696913"/>
            <a:ext cx="5826776" cy="3933825"/>
          </a:xfrm>
        </p:spPr>
        <p:txBody>
          <a:bodyPr/>
          <a:lstStyle/>
          <a:p>
            <a:r>
              <a:rPr lang="en-US" sz="1400" dirty="0" smtClean="0"/>
              <a:t>Comparison workshop happens in standard conditions (engineering office premises, with their own computer, closed doors, unlimited time)</a:t>
            </a:r>
          </a:p>
          <a:p>
            <a:r>
              <a:rPr lang="en-US" sz="1400" dirty="0" smtClean="0"/>
              <a:t>Experts are asked to :</a:t>
            </a:r>
          </a:p>
          <a:p>
            <a:pPr lvl="1"/>
            <a:r>
              <a:rPr lang="en-US" sz="1200" dirty="0" smtClean="0"/>
              <a:t>Make their methodology explicit and write it up beforehand (separate preliminary step)</a:t>
            </a:r>
          </a:p>
          <a:p>
            <a:pPr lvl="1"/>
            <a:r>
              <a:rPr lang="en-US" sz="1200" dirty="0" smtClean="0"/>
              <a:t>Can use any (non AI) tool or heuristic they want</a:t>
            </a:r>
          </a:p>
          <a:p>
            <a:pPr lvl="1"/>
            <a:r>
              <a:rPr lang="en-US" sz="1200" dirty="0" smtClean="0"/>
              <a:t>Can make as many trials as they need</a:t>
            </a:r>
          </a:p>
          <a:p>
            <a:pPr lvl="1"/>
            <a:r>
              <a:rPr lang="en-US" sz="1200" dirty="0" smtClean="0"/>
              <a:t>Trace each of their steps and successive attempts with corresponding gain</a:t>
            </a:r>
          </a:p>
          <a:p>
            <a:r>
              <a:rPr lang="en-US" sz="1400" dirty="0" smtClean="0"/>
              <a:t>Algorithm in run in parallel (hidden) on the exact same test zone on a standard laptop without parallel computing.</a:t>
            </a:r>
          </a:p>
          <a:p>
            <a:r>
              <a:rPr lang="fr-FR" sz="1400" dirty="0" smtClean="0"/>
              <a:t>The </a:t>
            </a:r>
            <a:r>
              <a:rPr lang="fr-FR" sz="1400" dirty="0" err="1" smtClean="0"/>
              <a:t>exercise</a:t>
            </a:r>
            <a:r>
              <a:rPr lang="fr-FR" sz="1400" dirty="0" smtClean="0"/>
              <a:t> stops </a:t>
            </a:r>
            <a:r>
              <a:rPr lang="fr-FR" sz="1400" dirty="0" err="1" smtClean="0"/>
              <a:t>when</a:t>
            </a:r>
            <a:r>
              <a:rPr lang="fr-FR" sz="1400" dirty="0" smtClean="0"/>
              <a:t> the experts </a:t>
            </a:r>
            <a:r>
              <a:rPr lang="fr-FR" sz="1400" dirty="0" err="1" smtClean="0"/>
              <a:t>give</a:t>
            </a:r>
            <a:r>
              <a:rPr lang="fr-FR" sz="1400" dirty="0" smtClean="0"/>
              <a:t> up and </a:t>
            </a:r>
            <a:r>
              <a:rPr lang="fr-FR" sz="1400" dirty="0" err="1" smtClean="0"/>
              <a:t>cannot</a:t>
            </a:r>
            <a:r>
              <a:rPr lang="fr-FR" sz="1400" dirty="0" smtClean="0"/>
              <a:t> do </a:t>
            </a:r>
            <a:r>
              <a:rPr lang="fr-FR" sz="1400" dirty="0" err="1" smtClean="0"/>
              <a:t>any</a:t>
            </a:r>
            <a:r>
              <a:rPr lang="fr-FR" sz="1400" dirty="0" smtClean="0"/>
              <a:t> </a:t>
            </a:r>
            <a:r>
              <a:rPr lang="fr-FR" sz="1400" dirty="0" err="1" smtClean="0"/>
              <a:t>better</a:t>
            </a:r>
            <a:r>
              <a:rPr lang="fr-FR" sz="1400" dirty="0" smtClean="0"/>
              <a:t>.</a:t>
            </a:r>
            <a:endParaRPr lang="en-US" sz="1400" dirty="0" smtClean="0"/>
          </a:p>
          <a:p>
            <a:pPr lvl="1"/>
            <a:endParaRPr lang="en-US" sz="1200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746" y="1135781"/>
            <a:ext cx="2799054" cy="29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41746" y="4082869"/>
            <a:ext cx="2791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smtClean="0"/>
              <a:t>Test zone, Northern Suburbs of Paris</a:t>
            </a:r>
            <a:endParaRPr lang="fr-FR" sz="1200" i="1" dirty="0" err="1" smtClean="0"/>
          </a:p>
        </p:txBody>
      </p:sp>
    </p:spTree>
    <p:extLst>
      <p:ext uri="{BB962C8B-B14F-4D97-AF65-F5344CB8AC3E}">
        <p14:creationId xmlns:p14="http://schemas.microsoft.com/office/powerpoint/2010/main" val="314304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Criterion H: Meet </a:t>
            </a:r>
            <a:r>
              <a:rPr lang="fr-FR" smtClean="0"/>
              <a:t>the Experts!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15" y="708816"/>
            <a:ext cx="2113758" cy="28183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54" y="1831138"/>
            <a:ext cx="2100946" cy="2801260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388" y="696913"/>
            <a:ext cx="3973226" cy="3933825"/>
          </a:xfrm>
        </p:spPr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experts </a:t>
            </a:r>
            <a:r>
              <a:rPr lang="fr-FR" dirty="0" err="1" smtClean="0"/>
              <a:t>from</a:t>
            </a:r>
            <a:r>
              <a:rPr lang="fr-FR" dirty="0" smtClean="0"/>
              <a:t> CDVIA, a Paris-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traffic</a:t>
            </a:r>
            <a:r>
              <a:rPr lang="fr-FR" dirty="0" smtClean="0"/>
              <a:t> engineering office:</a:t>
            </a:r>
          </a:p>
          <a:p>
            <a:pPr lvl="1"/>
            <a:r>
              <a:rPr lang="fr-FR" dirty="0" smtClean="0"/>
              <a:t>Christian, M. Eng., 35+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experience</a:t>
            </a:r>
            <a:r>
              <a:rPr lang="fr-FR" dirty="0" smtClean="0"/>
              <a:t>, </a:t>
            </a:r>
            <a:r>
              <a:rPr lang="fr-FR" dirty="0" err="1" smtClean="0"/>
              <a:t>founder</a:t>
            </a:r>
            <a:r>
              <a:rPr lang="fr-FR" dirty="0" smtClean="0"/>
              <a:t> of the </a:t>
            </a:r>
            <a:r>
              <a:rPr lang="fr-FR" dirty="0" err="1" smtClean="0"/>
              <a:t>traffic</a:t>
            </a:r>
            <a:r>
              <a:rPr lang="fr-FR" dirty="0" smtClean="0"/>
              <a:t> engineering office, </a:t>
            </a:r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 expert</a:t>
            </a:r>
          </a:p>
          <a:p>
            <a:pPr lvl="1"/>
            <a:r>
              <a:rPr lang="fr-FR" u="sng" dirty="0" smtClean="0"/>
              <a:t>Benoit</a:t>
            </a:r>
            <a:r>
              <a:rPr lang="fr-FR" dirty="0"/>
              <a:t> </a:t>
            </a:r>
            <a:r>
              <a:rPr lang="fr-FR" dirty="0" smtClean="0"/>
              <a:t>(right) M. Eng., 10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experience</a:t>
            </a:r>
            <a:r>
              <a:rPr lang="fr-FR" dirty="0" smtClean="0"/>
              <a:t>, </a:t>
            </a:r>
            <a:r>
              <a:rPr lang="fr-FR" dirty="0" err="1" smtClean="0"/>
              <a:t>project</a:t>
            </a:r>
            <a:r>
              <a:rPr lang="fr-FR" dirty="0" smtClean="0"/>
              <a:t> manager</a:t>
            </a:r>
          </a:p>
          <a:p>
            <a:pPr lvl="1"/>
            <a:r>
              <a:rPr lang="fr-FR" u="sng" dirty="0" smtClean="0"/>
              <a:t>Aurélien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left</a:t>
            </a:r>
            <a:r>
              <a:rPr lang="fr-FR" dirty="0" smtClean="0"/>
              <a:t>), M. Eng, M. </a:t>
            </a:r>
            <a:r>
              <a:rPr lang="fr-FR" dirty="0" err="1" smtClean="0"/>
              <a:t>Sc</a:t>
            </a:r>
            <a:r>
              <a:rPr lang="fr-FR" dirty="0" smtClean="0"/>
              <a:t>, 5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experience</a:t>
            </a:r>
            <a:r>
              <a:rPr lang="fr-FR" dirty="0" smtClean="0"/>
              <a:t>, </a:t>
            </a:r>
            <a:r>
              <a:rPr lang="fr-FR" dirty="0" err="1" smtClean="0"/>
              <a:t>urban</a:t>
            </a:r>
            <a:r>
              <a:rPr lang="fr-FR" dirty="0" smtClean="0"/>
              <a:t> planning, </a:t>
            </a:r>
            <a:r>
              <a:rPr lang="fr-FR" dirty="0" err="1"/>
              <a:t>r</a:t>
            </a:r>
            <a:r>
              <a:rPr lang="fr-FR" dirty="0" err="1" smtClean="0"/>
              <a:t>egulation</a:t>
            </a:r>
            <a:r>
              <a:rPr lang="fr-FR" dirty="0" smtClean="0"/>
              <a:t> and simulation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1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presentation_anglais_16_9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ésentation23" id="{72344226-B95F-3A49-8C7D-0EEDA1B0D97F}" vid="{491DDD7D-C24C-E84A-A743-68B6F37741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presentation_anglais_16_9</Template>
  <TotalTime>446</TotalTime>
  <Words>1020</Words>
  <Application>Microsoft Macintosh PowerPoint</Application>
  <PresentationFormat>On-screen Show (16:9)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presentation_anglais_16_9</vt:lpstr>
      <vt:lpstr>Expert Competitive Traffic Light Optimization with Evolutionary Algorithms   Human Competitive Awards  @ GECCO July, 15th 2019, Prague</vt:lpstr>
      <vt:lpstr>Context</vt:lpstr>
      <vt:lpstr>Context</vt:lpstr>
      <vt:lpstr>Human-Competitive Criteria A&amp;D: Patentability and Publishability</vt:lpstr>
      <vt:lpstr>Criteria A&amp;D: Reverse Engineering on the Result Yields Valuable Insight</vt:lpstr>
      <vt:lpstr>Criterion G: Undisputable Difficulty</vt:lpstr>
      <vt:lpstr>Criterion H: Genetic Algorithms versus Experts </vt:lpstr>
      <vt:lpstr>Criterion H: Experimental Setup</vt:lpstr>
      <vt:lpstr>Criterion H: Meet the Experts!</vt:lpstr>
      <vt:lpstr>Criterion H: Transcribed Expert Methodology</vt:lpstr>
      <vt:lpstr>Criterion H: Results on the First Test Zone</vt:lpstr>
      <vt:lpstr>Criterion H: Experts vs Algorithms on the Large Test Zone</vt:lpstr>
      <vt:lpstr>« Best » Statement</vt:lpstr>
    </vt:vector>
  </TitlesOfParts>
  <Company>Thales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Competitive Traffic Light Optimization with Evolutionary Algorithms  HUMIES 2019</dc:title>
  <dc:creator>SEMET Yann</dc:creator>
  <cp:lastModifiedBy>Erik Goodman</cp:lastModifiedBy>
  <cp:revision>36</cp:revision>
  <dcterms:created xsi:type="dcterms:W3CDTF">2019-06-28T09:00:25Z</dcterms:created>
  <dcterms:modified xsi:type="dcterms:W3CDTF">2019-07-03T21:51:47Z</dcterms:modified>
</cp:coreProperties>
</file>